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14"/>
  </p:notesMasterIdLst>
  <p:sldIdLst>
    <p:sldId id="258" r:id="rId5"/>
    <p:sldId id="290" r:id="rId6"/>
    <p:sldId id="268" r:id="rId7"/>
    <p:sldId id="289" r:id="rId8"/>
    <p:sldId id="269" r:id="rId9"/>
    <p:sldId id="271" r:id="rId10"/>
    <p:sldId id="273" r:id="rId11"/>
    <p:sldId id="272"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1AAEF-7FBF-A446-A39A-FBB29A4CAC4A}"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1B4CC-E181-3E47-90DF-3E4081BEDA27}" type="slidenum">
              <a:rPr lang="en-US" smtClean="0"/>
              <a:t>‹#›</a:t>
            </a:fld>
            <a:endParaRPr lang="en-US"/>
          </a:p>
        </p:txBody>
      </p:sp>
    </p:spTree>
    <p:extLst>
      <p:ext uri="{BB962C8B-B14F-4D97-AF65-F5344CB8AC3E}">
        <p14:creationId xmlns:p14="http://schemas.microsoft.com/office/powerpoint/2010/main" val="568784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D1B4CC-E181-3E47-90DF-3E4081BEDA27}" type="slidenum">
              <a:rPr lang="en-US" smtClean="0"/>
              <a:t>1</a:t>
            </a:fld>
            <a:endParaRPr lang="en-US"/>
          </a:p>
        </p:txBody>
      </p:sp>
    </p:spTree>
    <p:extLst>
      <p:ext uri="{BB962C8B-B14F-4D97-AF65-F5344CB8AC3E}">
        <p14:creationId xmlns:p14="http://schemas.microsoft.com/office/powerpoint/2010/main" val="218220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79059-9445-E704-4734-267E9734F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B0120-8FDD-7405-7CA4-3324E7B26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F3AEE-0E0D-93C4-E120-07B998CCE3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EF7C76-141D-BE0B-A444-C469E9978221}"/>
              </a:ext>
            </a:extLst>
          </p:cNvPr>
          <p:cNvSpPr>
            <a:spLocks noGrp="1"/>
          </p:cNvSpPr>
          <p:nvPr>
            <p:ph type="sldNum" sz="quarter" idx="5"/>
          </p:nvPr>
        </p:nvSpPr>
        <p:spPr/>
        <p:txBody>
          <a:bodyPr/>
          <a:lstStyle/>
          <a:p>
            <a:fld id="{E6D1B4CC-E181-3E47-90DF-3E4081BEDA27}" type="slidenum">
              <a:rPr lang="en-US" smtClean="0"/>
              <a:t>2</a:t>
            </a:fld>
            <a:endParaRPr lang="en-US"/>
          </a:p>
        </p:txBody>
      </p:sp>
    </p:spTree>
    <p:extLst>
      <p:ext uri="{BB962C8B-B14F-4D97-AF65-F5344CB8AC3E}">
        <p14:creationId xmlns:p14="http://schemas.microsoft.com/office/powerpoint/2010/main" val="378294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D1B4CC-E181-3E47-90DF-3E4081BEDA27}" type="slidenum">
              <a:rPr lang="en-US" smtClean="0"/>
              <a:t>3</a:t>
            </a:fld>
            <a:endParaRPr lang="en-US"/>
          </a:p>
        </p:txBody>
      </p:sp>
    </p:spTree>
    <p:extLst>
      <p:ext uri="{BB962C8B-B14F-4D97-AF65-F5344CB8AC3E}">
        <p14:creationId xmlns:p14="http://schemas.microsoft.com/office/powerpoint/2010/main" val="97597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EF868-9C2E-DE50-1A86-91B26DFE9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DEE68-1698-34E0-7593-FCBF1DF4C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FE532-3191-27DE-368E-890676CF90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88D6A5-A8EB-5650-318D-FAA8DDDBD27F}"/>
              </a:ext>
            </a:extLst>
          </p:cNvPr>
          <p:cNvSpPr>
            <a:spLocks noGrp="1"/>
          </p:cNvSpPr>
          <p:nvPr>
            <p:ph type="sldNum" sz="quarter" idx="5"/>
          </p:nvPr>
        </p:nvSpPr>
        <p:spPr/>
        <p:txBody>
          <a:bodyPr/>
          <a:lstStyle/>
          <a:p>
            <a:fld id="{E6D1B4CC-E181-3E47-90DF-3E4081BEDA27}" type="slidenum">
              <a:rPr lang="en-US" smtClean="0"/>
              <a:t>4</a:t>
            </a:fld>
            <a:endParaRPr lang="en-US"/>
          </a:p>
        </p:txBody>
      </p:sp>
    </p:spTree>
    <p:extLst>
      <p:ext uri="{BB962C8B-B14F-4D97-AF65-F5344CB8AC3E}">
        <p14:creationId xmlns:p14="http://schemas.microsoft.com/office/powerpoint/2010/main" val="348167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1D518-DB00-0D57-D10B-BB9A8692F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4C9D7-69EA-2C53-B777-DEC9723722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49CB2-8634-01B2-E83F-734B089615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5CD053-55B2-0A4A-5074-A929C4DF98B6}"/>
              </a:ext>
            </a:extLst>
          </p:cNvPr>
          <p:cNvSpPr>
            <a:spLocks noGrp="1"/>
          </p:cNvSpPr>
          <p:nvPr>
            <p:ph type="sldNum" sz="quarter" idx="5"/>
          </p:nvPr>
        </p:nvSpPr>
        <p:spPr/>
        <p:txBody>
          <a:bodyPr/>
          <a:lstStyle/>
          <a:p>
            <a:fld id="{E6D1B4CC-E181-3E47-90DF-3E4081BEDA27}" type="slidenum">
              <a:rPr lang="en-US" smtClean="0"/>
              <a:t>5</a:t>
            </a:fld>
            <a:endParaRPr lang="en-US"/>
          </a:p>
        </p:txBody>
      </p:sp>
    </p:spTree>
    <p:extLst>
      <p:ext uri="{BB962C8B-B14F-4D97-AF65-F5344CB8AC3E}">
        <p14:creationId xmlns:p14="http://schemas.microsoft.com/office/powerpoint/2010/main" val="338358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1015B-4DDA-0C16-0C3E-E92FD79EA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DA3F8-85E2-5997-E9B5-A0ABC63C5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9CEB1-E995-E840-079E-35D0A132BA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20B8CB-4237-BF9D-2B15-094D00799C4E}"/>
              </a:ext>
            </a:extLst>
          </p:cNvPr>
          <p:cNvSpPr>
            <a:spLocks noGrp="1"/>
          </p:cNvSpPr>
          <p:nvPr>
            <p:ph type="sldNum" sz="quarter" idx="5"/>
          </p:nvPr>
        </p:nvSpPr>
        <p:spPr/>
        <p:txBody>
          <a:bodyPr/>
          <a:lstStyle/>
          <a:p>
            <a:fld id="{E6D1B4CC-E181-3E47-90DF-3E4081BEDA27}" type="slidenum">
              <a:rPr lang="en-US" smtClean="0"/>
              <a:t>6</a:t>
            </a:fld>
            <a:endParaRPr lang="en-US"/>
          </a:p>
        </p:txBody>
      </p:sp>
    </p:spTree>
    <p:extLst>
      <p:ext uri="{BB962C8B-B14F-4D97-AF65-F5344CB8AC3E}">
        <p14:creationId xmlns:p14="http://schemas.microsoft.com/office/powerpoint/2010/main" val="69650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119E9-AE85-D16C-CE17-A3AD21214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931F9-BBE3-27E3-3DCB-7D59A5304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3726B3-A0F3-B3D2-C3B3-135C1E6C09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3CDEAE-18E9-CD7A-677C-491B70F1CD85}"/>
              </a:ext>
            </a:extLst>
          </p:cNvPr>
          <p:cNvSpPr>
            <a:spLocks noGrp="1"/>
          </p:cNvSpPr>
          <p:nvPr>
            <p:ph type="sldNum" sz="quarter" idx="5"/>
          </p:nvPr>
        </p:nvSpPr>
        <p:spPr/>
        <p:txBody>
          <a:bodyPr/>
          <a:lstStyle/>
          <a:p>
            <a:fld id="{E6D1B4CC-E181-3E47-90DF-3E4081BEDA27}" type="slidenum">
              <a:rPr lang="en-US" smtClean="0"/>
              <a:t>7</a:t>
            </a:fld>
            <a:endParaRPr lang="en-US"/>
          </a:p>
        </p:txBody>
      </p:sp>
    </p:spTree>
    <p:extLst>
      <p:ext uri="{BB962C8B-B14F-4D97-AF65-F5344CB8AC3E}">
        <p14:creationId xmlns:p14="http://schemas.microsoft.com/office/powerpoint/2010/main" val="39475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FBB8B-46FC-6CB1-51DB-A1E4F1CF8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218BF-750F-7825-5F76-34D7263C0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82283-3F1A-327F-DF41-0D96327B74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DBF807-FA62-FA29-51B3-4F92EE1DA807}"/>
              </a:ext>
            </a:extLst>
          </p:cNvPr>
          <p:cNvSpPr>
            <a:spLocks noGrp="1"/>
          </p:cNvSpPr>
          <p:nvPr>
            <p:ph type="sldNum" sz="quarter" idx="5"/>
          </p:nvPr>
        </p:nvSpPr>
        <p:spPr/>
        <p:txBody>
          <a:bodyPr/>
          <a:lstStyle/>
          <a:p>
            <a:fld id="{E6D1B4CC-E181-3E47-90DF-3E4081BEDA27}" type="slidenum">
              <a:rPr lang="en-US" smtClean="0"/>
              <a:t>8</a:t>
            </a:fld>
            <a:endParaRPr lang="en-US"/>
          </a:p>
        </p:txBody>
      </p:sp>
    </p:spTree>
    <p:extLst>
      <p:ext uri="{BB962C8B-B14F-4D97-AF65-F5344CB8AC3E}">
        <p14:creationId xmlns:p14="http://schemas.microsoft.com/office/powerpoint/2010/main" val="286979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A3A3B-4617-DE15-537E-6091AF1FD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D3A14-CCE6-2775-D60C-E8996CD6A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208BB-9F4E-03AA-ED46-15600BB730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757243-ACEF-C682-EDDB-24E0FCDBA505}"/>
              </a:ext>
            </a:extLst>
          </p:cNvPr>
          <p:cNvSpPr>
            <a:spLocks noGrp="1"/>
          </p:cNvSpPr>
          <p:nvPr>
            <p:ph type="sldNum" sz="quarter" idx="5"/>
          </p:nvPr>
        </p:nvSpPr>
        <p:spPr/>
        <p:txBody>
          <a:bodyPr/>
          <a:lstStyle/>
          <a:p>
            <a:fld id="{E6D1B4CC-E181-3E47-90DF-3E4081BEDA27}" type="slidenum">
              <a:rPr lang="en-US" smtClean="0"/>
              <a:t>9</a:t>
            </a:fld>
            <a:endParaRPr lang="en-US"/>
          </a:p>
        </p:txBody>
      </p:sp>
    </p:spTree>
    <p:extLst>
      <p:ext uri="{BB962C8B-B14F-4D97-AF65-F5344CB8AC3E}">
        <p14:creationId xmlns:p14="http://schemas.microsoft.com/office/powerpoint/2010/main" val="2369219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466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ADAED-22FA-FC73-B15D-138187DFF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3D294-BCFC-EDE8-219D-5198304B81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A591D-4971-444E-916C-B821400E97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483C65-D050-7C4D-B491-83E66F9154E2}" type="datetimeFigureOut">
              <a:rPr lang="en-US" smtClean="0"/>
              <a:t>5/8/2026</a:t>
            </a:fld>
            <a:endParaRPr lang="en-US"/>
          </a:p>
        </p:txBody>
      </p:sp>
      <p:sp>
        <p:nvSpPr>
          <p:cNvPr id="5" name="Footer Placeholder 4">
            <a:extLst>
              <a:ext uri="{FF2B5EF4-FFF2-40B4-BE49-F238E27FC236}">
                <a16:creationId xmlns:a16="http://schemas.microsoft.com/office/drawing/2014/main" id="{CD79F2F4-4216-C720-AF12-93BE476AE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704470-CE4D-03FB-CFCA-5DA54AFE8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04B68E-8624-BF4B-9E24-9728C000C664}" type="slidenum">
              <a:rPr lang="en-US" smtClean="0"/>
              <a:t>‹#›</a:t>
            </a:fld>
            <a:endParaRPr lang="en-US"/>
          </a:p>
        </p:txBody>
      </p:sp>
    </p:spTree>
    <p:extLst>
      <p:ext uri="{BB962C8B-B14F-4D97-AF65-F5344CB8AC3E}">
        <p14:creationId xmlns:p14="http://schemas.microsoft.com/office/powerpoint/2010/main" val="2814361961"/>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www.ama-assn.org/practice-management/physician-health/doctors-work-fewer-hours-ehr-still-follows-them-hom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www.amnhealthcare.com/siteassets/amn-insights/physician/ps-2025-physician-appt-wait-times---wp-v6.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www.microsoft.com/en/customers/story/25565-cooper-university-health-care-microsoft-dragon-copilo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microsoft.com/en/customers/story/24583-vail-health-azure"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app.pax8.com/public/storefronts/dynamicsoftwaresolutionscom" TargetMode="External"/><Relationship Id="rId5" Type="http://schemas.openxmlformats.org/officeDocument/2006/relationships/hyperlink" Target="https://dynamic-software-solutions.com/dragon-copilot-full-demo/" TargetMode="External"/><Relationship Id="rId4" Type="http://schemas.openxmlformats.org/officeDocument/2006/relationships/hyperlink" Target="https://dynamic-software-solutions.com/conta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phic 8">
            <a:extLst>
              <a:ext uri="{FF2B5EF4-FFF2-40B4-BE49-F238E27FC236}">
                <a16:creationId xmlns:a16="http://schemas.microsoft.com/office/drawing/2014/main" id="{94FA933E-2D13-971E-5A79-3DC8B8881CB9}"/>
              </a:ext>
              <a:ext uri="{C183D7F6-B498-43B3-948B-1728B52AA6E4}">
                <adec:decorative xmlns:adec="http://schemas.microsoft.com/office/drawing/2017/decorative" val="1"/>
              </a:ext>
            </a:extLst>
          </p:cNvPr>
          <p:cNvPicPr>
            <a:picLocks noChangeAspect="1"/>
          </p:cNvPicPr>
          <p:nvPr/>
        </p:nvPicPr>
        <p:blipFill>
          <a:blip r:embed="rId3"/>
          <a:srcRect t="7771" r="20" b="7771"/>
          <a:stretch/>
        </p:blipFill>
        <p:spPr>
          <a:xfrm>
            <a:off x="0" y="0"/>
            <a:ext cx="12189605" cy="6858000"/>
          </a:xfrm>
          <a:prstGeom prst="rect">
            <a:avLst/>
          </a:prstGeom>
        </p:spPr>
      </p:pic>
      <p:sp>
        <p:nvSpPr>
          <p:cNvPr id="13" name="Rectangle 12">
            <a:extLst>
              <a:ext uri="{FF2B5EF4-FFF2-40B4-BE49-F238E27FC236}">
                <a16:creationId xmlns:a16="http://schemas.microsoft.com/office/drawing/2014/main" id="{2446EE2D-E04C-DF9D-6FD3-1EE4FB3ABB80}"/>
              </a:ext>
              <a:ext uri="{C183D7F6-B498-43B3-948B-1728B52AA6E4}">
                <adec:decorative xmlns:adec="http://schemas.microsoft.com/office/drawing/2017/decorative" val="1"/>
              </a:ext>
            </a:extLst>
          </p:cNvPr>
          <p:cNvSpPr/>
          <p:nvPr/>
        </p:nvSpPr>
        <p:spPr>
          <a:xfrm>
            <a:off x="177800" y="742950"/>
            <a:ext cx="6096000" cy="5372100"/>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BD99E0-C85F-D6D6-DADE-33494774F43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35000" y="5231345"/>
            <a:ext cx="1193800" cy="255055"/>
          </a:xfrm>
          <a:prstGeom prst="rect">
            <a:avLst/>
          </a:prstGeom>
        </p:spPr>
      </p:pic>
      <p:sp>
        <p:nvSpPr>
          <p:cNvPr id="14" name="Title 13">
            <a:extLst>
              <a:ext uri="{FF2B5EF4-FFF2-40B4-BE49-F238E27FC236}">
                <a16:creationId xmlns:a16="http://schemas.microsoft.com/office/drawing/2014/main" id="{C911B446-FD76-5358-7C40-3696022BD240}"/>
              </a:ext>
            </a:extLst>
          </p:cNvPr>
          <p:cNvSpPr txBox="1">
            <a:spLocks noGrp="1"/>
          </p:cNvSpPr>
          <p:nvPr>
            <p:ph type="title" idx="4294967295"/>
          </p:nvPr>
        </p:nvSpPr>
        <p:spPr>
          <a:xfrm>
            <a:off x="634999" y="2118299"/>
            <a:ext cx="5124491" cy="18466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2"/>
                </a:solidFill>
                <a:effectLst/>
                <a:uLnTx/>
                <a:uFillTx/>
                <a:latin typeface="+mj-lt"/>
                <a:ea typeface="+mn-ea"/>
                <a:cs typeface="+mn-cs"/>
              </a:rPr>
              <a:t>Elevate care</a:t>
            </a:r>
            <a:br>
              <a:rPr kumimoji="0" lang="en-US" sz="4000" b="1" i="0" u="none" strike="noStrike" kern="1200" cap="none" spc="0" normalizeH="0" baseline="0" noProof="0" dirty="0">
                <a:ln>
                  <a:noFill/>
                </a:ln>
                <a:solidFill>
                  <a:schemeClr val="tx2"/>
                </a:solidFill>
                <a:effectLst/>
                <a:uLnTx/>
                <a:uFillTx/>
                <a:latin typeface="+mj-lt"/>
                <a:ea typeface="+mn-ea"/>
                <a:cs typeface="+mn-cs"/>
              </a:rPr>
            </a:br>
            <a:r>
              <a:rPr kumimoji="0" lang="en-US" sz="4000" b="1" i="0" u="none" strike="noStrike" kern="1200" cap="none" spc="0" normalizeH="0" baseline="0" noProof="0" dirty="0">
                <a:ln>
                  <a:noFill/>
                </a:ln>
                <a:solidFill>
                  <a:schemeClr val="tx2"/>
                </a:solidFill>
                <a:effectLst/>
                <a:uLnTx/>
                <a:uFillTx/>
                <a:latin typeface="+mj-lt"/>
                <a:ea typeface="+mn-ea"/>
                <a:cs typeface="+mn-cs"/>
              </a:rPr>
              <a:t>delivery with Microsoft Dragon Copilot</a:t>
            </a:r>
          </a:p>
        </p:txBody>
      </p:sp>
      <p:sp>
        <p:nvSpPr>
          <p:cNvPr id="15" name="TextBox 14">
            <a:extLst>
              <a:ext uri="{FF2B5EF4-FFF2-40B4-BE49-F238E27FC236}">
                <a16:creationId xmlns:a16="http://schemas.microsoft.com/office/drawing/2014/main" id="{F75A173D-0695-F5AA-1FEB-822A64800344}"/>
              </a:ext>
            </a:extLst>
          </p:cNvPr>
          <p:cNvSpPr txBox="1"/>
          <p:nvPr/>
        </p:nvSpPr>
        <p:spPr>
          <a:xfrm>
            <a:off x="634999" y="4209392"/>
            <a:ext cx="4667293" cy="553998"/>
          </a:xfrm>
          <a:prstGeom prst="rect">
            <a:avLst/>
          </a:prstGeom>
          <a:noFill/>
        </p:spPr>
        <p:txBody>
          <a:bodyPr wrap="square" lIns="0" tIns="0" rIns="0" bIns="0" rtlCol="0">
            <a:spAutoFit/>
          </a:bodyPr>
          <a:lstStyle/>
          <a:p>
            <a:r>
              <a:rPr lang="en-US"/>
              <a:t>A unified AI assistant built for healthcare where clinical workflows meet intelligent automation</a:t>
            </a:r>
          </a:p>
        </p:txBody>
      </p:sp>
      <p:sp>
        <p:nvSpPr>
          <p:cNvPr id="16" name="Rectangle 15">
            <a:extLst>
              <a:ext uri="{FF2B5EF4-FFF2-40B4-BE49-F238E27FC236}">
                <a16:creationId xmlns:a16="http://schemas.microsoft.com/office/drawing/2014/main" id="{FC50FAA5-06DA-163F-60C4-FC54315EF2E2}"/>
              </a:ext>
              <a:ext uri="{C183D7F6-B498-43B3-948B-1728B52AA6E4}">
                <adec:decorative xmlns:adec="http://schemas.microsoft.com/office/drawing/2017/decorative" val="1"/>
              </a:ext>
            </a:extLst>
          </p:cNvPr>
          <p:cNvSpPr/>
          <p:nvPr/>
        </p:nvSpPr>
        <p:spPr>
          <a:xfrm>
            <a:off x="0" y="742950"/>
            <a:ext cx="177800" cy="5372100"/>
          </a:xfrm>
          <a:prstGeom prst="rect">
            <a:avLst/>
          </a:prstGeom>
          <a:gradFill flip="none" rotWithShape="1">
            <a:gsLst>
              <a:gs pos="100000">
                <a:schemeClr val="accent3"/>
              </a:gs>
              <a:gs pos="50985">
                <a:schemeClr val="accent2"/>
              </a:gs>
              <a:gs pos="0">
                <a:schemeClr val="accent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C658CB6B-F47F-BEDB-AE03-434BD5635CF1}"/>
              </a:ext>
            </a:extLst>
          </p:cNvPr>
          <p:cNvPicPr>
            <a:picLocks noChangeAspect="1"/>
          </p:cNvPicPr>
          <p:nvPr/>
        </p:nvPicPr>
        <p:blipFill>
          <a:blip r:embed="rId5"/>
          <a:stretch>
            <a:fillRect/>
          </a:stretch>
        </p:blipFill>
        <p:spPr>
          <a:xfrm>
            <a:off x="245872" y="312133"/>
            <a:ext cx="3045968" cy="2118934"/>
          </a:xfrm>
          <a:prstGeom prst="rect">
            <a:avLst/>
          </a:prstGeom>
        </p:spPr>
      </p:pic>
    </p:spTree>
    <p:extLst>
      <p:ext uri="{BB962C8B-B14F-4D97-AF65-F5344CB8AC3E}">
        <p14:creationId xmlns:p14="http://schemas.microsoft.com/office/powerpoint/2010/main" val="131836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56E6C52-B992-2A37-9E49-109B5E4A425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976A8A8-5FD9-56CF-1AC7-763CB8A83D67}"/>
              </a:ext>
              <a:ext uri="{C183D7F6-B498-43B3-948B-1728B52AA6E4}">
                <adec:decorative xmlns:adec="http://schemas.microsoft.com/office/drawing/2017/decorative" val="1"/>
              </a:ext>
            </a:extLst>
          </p:cNvPr>
          <p:cNvSpPr/>
          <p:nvPr/>
        </p:nvSpPr>
        <p:spPr>
          <a:xfrm>
            <a:off x="1" y="2500283"/>
            <a:ext cx="8913239" cy="1919366"/>
          </a:xfrm>
          <a:prstGeom prst="rect">
            <a:avLst/>
          </a:prstGeom>
          <a:solidFill>
            <a:schemeClr val="bg1"/>
          </a:solidFill>
          <a:ln>
            <a:noFill/>
          </a:ln>
          <a:effectLst>
            <a:outerShdw blurRad="203200" dist="38100" dir="8100000" algn="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DE199C-CBDE-14B8-5B09-3844B78569B6}"/>
              </a:ext>
              <a:ext uri="{C183D7F6-B498-43B3-948B-1728B52AA6E4}">
                <adec:decorative xmlns:adec="http://schemas.microsoft.com/office/drawing/2017/decorative" val="1"/>
              </a:ext>
            </a:extLst>
          </p:cNvPr>
          <p:cNvSpPr/>
          <p:nvPr/>
        </p:nvSpPr>
        <p:spPr>
          <a:xfrm rot="5400000">
            <a:off x="-897649" y="3397931"/>
            <a:ext cx="1919367" cy="124072"/>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42">
            <a:extLst>
              <a:ext uri="{FF2B5EF4-FFF2-40B4-BE49-F238E27FC236}">
                <a16:creationId xmlns:a16="http://schemas.microsoft.com/office/drawing/2014/main" id="{779BF985-1FFE-ACB6-8CA3-72FE5D6D73D7}"/>
              </a:ext>
            </a:extLst>
          </p:cNvPr>
          <p:cNvSpPr txBox="1">
            <a:spLocks noGrp="1"/>
          </p:cNvSpPr>
          <p:nvPr>
            <p:ph type="title" idx="4294967295"/>
          </p:nvPr>
        </p:nvSpPr>
        <p:spPr>
          <a:xfrm>
            <a:off x="457200" y="457200"/>
            <a:ext cx="723900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j-lt"/>
                <a:ea typeface="+mn-ea"/>
                <a:cs typeface="+mn-cs"/>
              </a:rPr>
              <a:t>Administrative complexity is undermining care and clinicians need relief</a:t>
            </a:r>
          </a:p>
        </p:txBody>
      </p:sp>
      <p:sp>
        <p:nvSpPr>
          <p:cNvPr id="33" name="TextBox 32">
            <a:extLst>
              <a:ext uri="{FF2B5EF4-FFF2-40B4-BE49-F238E27FC236}">
                <a16:creationId xmlns:a16="http://schemas.microsoft.com/office/drawing/2014/main" id="{5AA6C897-4089-E12D-96EC-3F24A252A348}"/>
              </a:ext>
            </a:extLst>
          </p:cNvPr>
          <p:cNvSpPr txBox="1"/>
          <p:nvPr/>
        </p:nvSpPr>
        <p:spPr>
          <a:xfrm>
            <a:off x="469899" y="1719118"/>
            <a:ext cx="8229601" cy="453714"/>
          </a:xfrm>
          <a:prstGeom prst="rect">
            <a:avLst/>
          </a:prstGeom>
          <a:noFill/>
        </p:spPr>
        <p:txBody>
          <a:bodyPr wrap="square" lIns="0" tIns="0" rIns="0" bIns="0" rtlCol="0">
            <a:spAutoFit/>
          </a:bodyPr>
          <a:lstStyle/>
          <a:p>
            <a:pPr>
              <a:lnSpc>
                <a:spcPts val="1800"/>
              </a:lnSpc>
              <a:spcAft>
                <a:spcPts val="1200"/>
              </a:spcAft>
            </a:pPr>
            <a:r>
              <a:rPr lang="en-US" sz="1400"/>
              <a:t>Documentation, chart navigation, prior authorizations, and patient messaging consume significant portions of clinicians’ days. These tasks lead to fatigue, reduced patient face time, and lost revenue. </a:t>
            </a:r>
          </a:p>
        </p:txBody>
      </p:sp>
      <p:sp>
        <p:nvSpPr>
          <p:cNvPr id="38" name="TextBox 37">
            <a:extLst>
              <a:ext uri="{FF2B5EF4-FFF2-40B4-BE49-F238E27FC236}">
                <a16:creationId xmlns:a16="http://schemas.microsoft.com/office/drawing/2014/main" id="{1DAB9B10-6D49-C8C1-31A7-D0BEE4BE6886}"/>
              </a:ext>
            </a:extLst>
          </p:cNvPr>
          <p:cNvSpPr txBox="1"/>
          <p:nvPr/>
        </p:nvSpPr>
        <p:spPr>
          <a:xfrm>
            <a:off x="457199" y="2638907"/>
            <a:ext cx="1143000" cy="492443"/>
          </a:xfrm>
          <a:prstGeom prst="rect">
            <a:avLst/>
          </a:prstGeom>
          <a:noFill/>
        </p:spPr>
        <p:txBody>
          <a:bodyPr wrap="square" lIns="0" tIns="0" rIns="0" bIns="0" rtlCol="0">
            <a:spAutoFit/>
          </a:bodyPr>
          <a:lstStyle/>
          <a:p>
            <a:pPr fontAlgn="base"/>
            <a:r>
              <a:rPr lang="en-US" sz="3200" b="1">
                <a:gradFill>
                  <a:gsLst>
                    <a:gs pos="99000">
                      <a:schemeClr val="accent3"/>
                    </a:gs>
                    <a:gs pos="51000">
                      <a:schemeClr val="accent2"/>
                    </a:gs>
                    <a:gs pos="0">
                      <a:schemeClr val="accent1"/>
                    </a:gs>
                  </a:gsLst>
                  <a:lin ang="10800000" scaled="1"/>
                </a:gradFill>
              </a:rPr>
              <a:t>43.2%</a:t>
            </a:r>
          </a:p>
        </p:txBody>
      </p:sp>
      <p:sp>
        <p:nvSpPr>
          <p:cNvPr id="35" name="TextBox 34">
            <a:extLst>
              <a:ext uri="{FF2B5EF4-FFF2-40B4-BE49-F238E27FC236}">
                <a16:creationId xmlns:a16="http://schemas.microsoft.com/office/drawing/2014/main" id="{13EE2D57-DFCF-7799-D4C7-148CE29663E6}"/>
              </a:ext>
            </a:extLst>
          </p:cNvPr>
          <p:cNvSpPr txBox="1"/>
          <p:nvPr/>
        </p:nvSpPr>
        <p:spPr>
          <a:xfrm>
            <a:off x="457199" y="3154586"/>
            <a:ext cx="2146301" cy="646331"/>
          </a:xfrm>
          <a:prstGeom prst="rect">
            <a:avLst/>
          </a:prstGeom>
          <a:noFill/>
        </p:spPr>
        <p:txBody>
          <a:bodyPr wrap="square" lIns="0" tIns="0" rIns="0" bIns="0" rtlCol="0">
            <a:spAutoFit/>
          </a:bodyPr>
          <a:lstStyle/>
          <a:p>
            <a:pPr fontAlgn="base"/>
            <a:r>
              <a:rPr lang="en-US" sz="1400"/>
              <a:t>of physicians reported experiencing at least one sign of burnout.</a:t>
            </a:r>
            <a:r>
              <a:rPr lang="en-US" sz="1400" baseline="30000"/>
              <a:t>1</a:t>
            </a:r>
            <a:r>
              <a:rPr lang="en-US" sz="1400"/>
              <a:t> </a:t>
            </a:r>
          </a:p>
        </p:txBody>
      </p:sp>
      <p:sp>
        <p:nvSpPr>
          <p:cNvPr id="39" name="TextBox 38">
            <a:extLst>
              <a:ext uri="{FF2B5EF4-FFF2-40B4-BE49-F238E27FC236}">
                <a16:creationId xmlns:a16="http://schemas.microsoft.com/office/drawing/2014/main" id="{4BCCD629-B803-E1C6-04C2-A8392E77A1BE}"/>
              </a:ext>
            </a:extLst>
          </p:cNvPr>
          <p:cNvSpPr txBox="1"/>
          <p:nvPr/>
        </p:nvSpPr>
        <p:spPr>
          <a:xfrm>
            <a:off x="3255072" y="2638907"/>
            <a:ext cx="1447800" cy="492443"/>
          </a:xfrm>
          <a:prstGeom prst="rect">
            <a:avLst/>
          </a:prstGeom>
          <a:noFill/>
        </p:spPr>
        <p:txBody>
          <a:bodyPr wrap="square" lIns="0" tIns="0" rIns="0" bIns="0" rtlCol="0" anchor="t">
            <a:spAutoFit/>
          </a:bodyPr>
          <a:lstStyle/>
          <a:p>
            <a:pPr fontAlgn="base"/>
            <a:r>
              <a:rPr lang="en-US" sz="3200" b="1">
                <a:gradFill>
                  <a:gsLst>
                    <a:gs pos="0">
                      <a:srgbClr val="2F3DA9"/>
                    </a:gs>
                    <a:gs pos="51000">
                      <a:srgbClr val="6C19B3"/>
                    </a:gs>
                    <a:gs pos="99000">
                      <a:srgbClr val="B12F92"/>
                    </a:gs>
                  </a:gsLst>
                  <a:lin ang="10800000" scaled="1"/>
                </a:gradFill>
              </a:rPr>
              <a:t>52.2%</a:t>
            </a:r>
          </a:p>
        </p:txBody>
      </p:sp>
      <p:sp>
        <p:nvSpPr>
          <p:cNvPr id="36" name="TextBox 35">
            <a:extLst>
              <a:ext uri="{FF2B5EF4-FFF2-40B4-BE49-F238E27FC236}">
                <a16:creationId xmlns:a16="http://schemas.microsoft.com/office/drawing/2014/main" id="{CBB1DCEA-6C96-7D7D-FDC0-9B7577BF85E0}"/>
              </a:ext>
            </a:extLst>
          </p:cNvPr>
          <p:cNvSpPr txBox="1"/>
          <p:nvPr/>
        </p:nvSpPr>
        <p:spPr>
          <a:xfrm>
            <a:off x="3255072" y="3154586"/>
            <a:ext cx="2242950" cy="1077218"/>
          </a:xfrm>
          <a:prstGeom prst="rect">
            <a:avLst/>
          </a:prstGeom>
          <a:noFill/>
        </p:spPr>
        <p:txBody>
          <a:bodyPr wrap="square" lIns="0" tIns="0" rIns="0" bIns="0" rtlCol="0">
            <a:spAutoFit/>
          </a:bodyPr>
          <a:lstStyle/>
          <a:p>
            <a:pPr fontAlgn="base"/>
            <a:r>
              <a:rPr lang="en-US" sz="1400"/>
              <a:t>of physicians report a 57.8-hour work week, with 30.2 hours spent on indirect patient care and administrative tasks.</a:t>
            </a:r>
            <a:r>
              <a:rPr lang="en-US" sz="1400" baseline="30000"/>
              <a:t>1</a:t>
            </a:r>
            <a:endParaRPr lang="en-US" sz="1400"/>
          </a:p>
        </p:txBody>
      </p:sp>
      <p:sp>
        <p:nvSpPr>
          <p:cNvPr id="40" name="TextBox 39">
            <a:extLst>
              <a:ext uri="{FF2B5EF4-FFF2-40B4-BE49-F238E27FC236}">
                <a16:creationId xmlns:a16="http://schemas.microsoft.com/office/drawing/2014/main" id="{F7330130-3131-5ED9-31A7-6082C6E56B22}"/>
              </a:ext>
            </a:extLst>
          </p:cNvPr>
          <p:cNvSpPr txBox="1"/>
          <p:nvPr/>
        </p:nvSpPr>
        <p:spPr>
          <a:xfrm>
            <a:off x="6357745" y="2638907"/>
            <a:ext cx="1447800" cy="492443"/>
          </a:xfrm>
          <a:prstGeom prst="rect">
            <a:avLst/>
          </a:prstGeom>
          <a:noFill/>
        </p:spPr>
        <p:txBody>
          <a:bodyPr wrap="square" lIns="0" tIns="0" rIns="0" bIns="0" rtlCol="0">
            <a:spAutoFit/>
          </a:bodyPr>
          <a:lstStyle/>
          <a:p>
            <a:pPr fontAlgn="base"/>
            <a:r>
              <a:rPr lang="en-US" sz="3200" b="1">
                <a:gradFill>
                  <a:gsLst>
                    <a:gs pos="99000">
                      <a:schemeClr val="accent3"/>
                    </a:gs>
                    <a:gs pos="51000">
                      <a:schemeClr val="accent2"/>
                    </a:gs>
                    <a:gs pos="0">
                      <a:schemeClr val="accent1"/>
                    </a:gs>
                  </a:gsLst>
                  <a:lin ang="10800000" scaled="1"/>
                </a:gradFill>
              </a:rPr>
              <a:t>31 days</a:t>
            </a:r>
          </a:p>
        </p:txBody>
      </p:sp>
      <p:sp>
        <p:nvSpPr>
          <p:cNvPr id="37" name="TextBox 36">
            <a:extLst>
              <a:ext uri="{FF2B5EF4-FFF2-40B4-BE49-F238E27FC236}">
                <a16:creationId xmlns:a16="http://schemas.microsoft.com/office/drawing/2014/main" id="{0B2FCE28-1943-361C-DB9E-7A0DE93B4F84}"/>
              </a:ext>
            </a:extLst>
          </p:cNvPr>
          <p:cNvSpPr txBox="1"/>
          <p:nvPr/>
        </p:nvSpPr>
        <p:spPr>
          <a:xfrm>
            <a:off x="6357745" y="3154586"/>
            <a:ext cx="2555495" cy="861774"/>
          </a:xfrm>
          <a:prstGeom prst="rect">
            <a:avLst/>
          </a:prstGeom>
          <a:noFill/>
        </p:spPr>
        <p:txBody>
          <a:bodyPr wrap="square" lIns="0" tIns="0" rIns="0" bIns="0" rtlCol="0">
            <a:spAutoFit/>
          </a:bodyPr>
          <a:lstStyle/>
          <a:p>
            <a:pPr fontAlgn="base"/>
            <a:r>
              <a:rPr lang="en-US" sz="1400"/>
              <a:t>The average wait time for new patients is 31 days, and up to 41.8 days for specialties, leading to patient leakage.</a:t>
            </a:r>
            <a:r>
              <a:rPr lang="en-US" sz="1400" baseline="30000"/>
              <a:t>2</a:t>
            </a:r>
            <a:r>
              <a:rPr lang="en-US" sz="1400"/>
              <a:t> </a:t>
            </a:r>
          </a:p>
        </p:txBody>
      </p:sp>
      <p:sp>
        <p:nvSpPr>
          <p:cNvPr id="34" name="TextBox 33">
            <a:extLst>
              <a:ext uri="{FF2B5EF4-FFF2-40B4-BE49-F238E27FC236}">
                <a16:creationId xmlns:a16="http://schemas.microsoft.com/office/drawing/2014/main" id="{B58382A7-ED0D-81FF-47E4-D7C92EB27C49}"/>
              </a:ext>
            </a:extLst>
          </p:cNvPr>
          <p:cNvSpPr txBox="1"/>
          <p:nvPr/>
        </p:nvSpPr>
        <p:spPr>
          <a:xfrm>
            <a:off x="457200" y="4658255"/>
            <a:ext cx="8432800" cy="470319"/>
          </a:xfrm>
          <a:prstGeom prst="rect">
            <a:avLst/>
          </a:prstGeom>
          <a:noFill/>
        </p:spPr>
        <p:txBody>
          <a:bodyPr wrap="square" lIns="0" tIns="0" rIns="0" bIns="0" rtlCol="0">
            <a:spAutoFit/>
          </a:bodyPr>
          <a:lstStyle/>
          <a:p>
            <a:pPr>
              <a:lnSpc>
                <a:spcPts val="1800"/>
              </a:lnSpc>
              <a:spcAft>
                <a:spcPts val="1200"/>
              </a:spcAft>
            </a:pPr>
            <a:r>
              <a:rPr lang="en-US" sz="1400"/>
              <a:t>These challenges, coupled with an aging workforce, are leading to a projected workforce shortage that healthcare organizations must address.</a:t>
            </a:r>
          </a:p>
        </p:txBody>
      </p:sp>
      <p:sp>
        <p:nvSpPr>
          <p:cNvPr id="18" name="TextBox 17">
            <a:extLst>
              <a:ext uri="{FF2B5EF4-FFF2-40B4-BE49-F238E27FC236}">
                <a16:creationId xmlns:a16="http://schemas.microsoft.com/office/drawing/2014/main" id="{A9ED7EE8-F981-06CC-B477-405B9B165246}"/>
              </a:ext>
            </a:extLst>
          </p:cNvPr>
          <p:cNvSpPr txBox="1"/>
          <p:nvPr/>
        </p:nvSpPr>
        <p:spPr>
          <a:xfrm>
            <a:off x="457200" y="5367180"/>
            <a:ext cx="5705856" cy="246221"/>
          </a:xfrm>
          <a:prstGeom prst="rect">
            <a:avLst/>
          </a:prstGeom>
          <a:noFill/>
        </p:spPr>
        <p:txBody>
          <a:bodyPr wrap="square" lIns="0" tIns="0" rIns="0" bIns="0" rtlCol="0">
            <a:spAutoFit/>
          </a:bodyPr>
          <a:lstStyle/>
          <a:p>
            <a:pPr marL="228600" indent="-228600">
              <a:buFont typeface="+mj-lt"/>
              <a:buAutoNum type="arabicPeriod"/>
            </a:pPr>
            <a:r>
              <a:rPr lang="en-US" sz="800"/>
              <a:t>“</a:t>
            </a:r>
            <a:r>
              <a:rPr lang="en-US" sz="800">
                <a:solidFill>
                  <a:schemeClr val="accent1"/>
                </a:solidFill>
                <a:hlinkClick r:id="rId3">
                  <a:extLst>
                    <a:ext uri="{A12FA001-AC4F-418D-AE19-62706E023703}">
                      <ahyp:hlinkClr xmlns:ahyp="http://schemas.microsoft.com/office/drawing/2018/hyperlinkcolor" val="tx"/>
                    </a:ext>
                  </a:extLst>
                </a:hlinkClick>
              </a:rPr>
              <a:t>Doctors work fewer hours, but the EHR still follows them home</a:t>
            </a:r>
            <a:r>
              <a:rPr lang="en-US" sz="800"/>
              <a:t>,” American Medical Association, 2025. </a:t>
            </a:r>
          </a:p>
          <a:p>
            <a:pPr marL="228600" indent="-228600">
              <a:buFont typeface="+mj-lt"/>
              <a:buAutoNum type="arabicPeriod"/>
            </a:pPr>
            <a:r>
              <a:rPr lang="en-US" sz="800"/>
              <a:t>“</a:t>
            </a:r>
            <a:r>
              <a:rPr lang="en-US" sz="800">
                <a:solidFill>
                  <a:schemeClr val="accent1"/>
                </a:solidFill>
                <a:hlinkClick r:id="rId4">
                  <a:extLst>
                    <a:ext uri="{A12FA001-AC4F-418D-AE19-62706E023703}">
                      <ahyp:hlinkClr xmlns:ahyp="http://schemas.microsoft.com/office/drawing/2018/hyperlinkcolor" val="tx"/>
                    </a:ext>
                  </a:extLst>
                </a:hlinkClick>
              </a:rPr>
              <a:t>2025 Survey of Physician Appointment Wait Times and Medicare and Medicaid Acceptance Rates</a:t>
            </a:r>
            <a:r>
              <a:rPr lang="en-US" sz="800"/>
              <a:t>,” AMN Healthcare, 2025.</a:t>
            </a:r>
          </a:p>
        </p:txBody>
      </p:sp>
      <p:grpSp>
        <p:nvGrpSpPr>
          <p:cNvPr id="13" name="Group 12">
            <a:extLst>
              <a:ext uri="{FF2B5EF4-FFF2-40B4-BE49-F238E27FC236}">
                <a16:creationId xmlns:a16="http://schemas.microsoft.com/office/drawing/2014/main" id="{50255ED6-0E94-E0EF-18DD-E4491E6BE670}"/>
              </a:ext>
              <a:ext uri="{C183D7F6-B498-43B3-948B-1728B52AA6E4}">
                <adec:decorative xmlns:adec="http://schemas.microsoft.com/office/drawing/2017/decorative" val="1"/>
              </a:ext>
            </a:extLst>
          </p:cNvPr>
          <p:cNvGrpSpPr/>
          <p:nvPr/>
        </p:nvGrpSpPr>
        <p:grpSpPr>
          <a:xfrm>
            <a:off x="457200" y="6035060"/>
            <a:ext cx="2311400" cy="457200"/>
            <a:chOff x="457200" y="6035060"/>
            <a:chExt cx="2311400" cy="457200"/>
          </a:xfrm>
        </p:grpSpPr>
        <p:sp>
          <p:nvSpPr>
            <p:cNvPr id="14" name="Rounded Rectangle 21">
              <a:extLst>
                <a:ext uri="{FF2B5EF4-FFF2-40B4-BE49-F238E27FC236}">
                  <a16:creationId xmlns:a16="http://schemas.microsoft.com/office/drawing/2014/main" id="{EA57EE23-C273-7292-53E4-4816E805ED54}"/>
                </a:ext>
              </a:extLst>
            </p:cNvPr>
            <p:cNvSpPr/>
            <p:nvPr/>
          </p:nvSpPr>
          <p:spPr>
            <a:xfrm>
              <a:off x="457200" y="6035060"/>
              <a:ext cx="2311399" cy="457200"/>
            </a:xfrm>
            <a:prstGeom prst="roundRect">
              <a:avLst>
                <a:gd name="adj" fmla="val 18105"/>
              </a:avLst>
            </a:prstGeom>
            <a:gradFill flip="none" rotWithShape="1">
              <a:gsLst>
                <a:gs pos="100000">
                  <a:schemeClr val="accent4"/>
                </a:gs>
                <a:gs pos="0">
                  <a:schemeClr val="accent5"/>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E22788-80C1-3140-2B2E-75FED8991D60}"/>
                </a:ext>
              </a:extLst>
            </p:cNvPr>
            <p:cNvGrpSpPr/>
            <p:nvPr/>
          </p:nvGrpSpPr>
          <p:grpSpPr>
            <a:xfrm>
              <a:off x="457200" y="6035060"/>
              <a:ext cx="457200" cy="457200"/>
              <a:chOff x="0" y="6400800"/>
              <a:chExt cx="457200" cy="457200"/>
            </a:xfrm>
          </p:grpSpPr>
          <p:sp>
            <p:nvSpPr>
              <p:cNvPr id="21" name="Rounded Rectangle 20">
                <a:hlinkClick r:id="" action="ppaction://hlinkshowjump?jump=firstslide"/>
                <a:extLst>
                  <a:ext uri="{FF2B5EF4-FFF2-40B4-BE49-F238E27FC236}">
                    <a16:creationId xmlns:a16="http://schemas.microsoft.com/office/drawing/2014/main" id="{19E75471-78DA-A6B2-D2AE-C0C97B1F07EB}"/>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raphic 6">
                <a:hlinkClick r:id="" action="ppaction://hlinkshowjump?jump=firstslide"/>
                <a:extLst>
                  <a:ext uri="{FF2B5EF4-FFF2-40B4-BE49-F238E27FC236}">
                    <a16:creationId xmlns:a16="http://schemas.microsoft.com/office/drawing/2014/main" id="{819A1AAA-8971-5DC0-3CE5-9A8683904A12}"/>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16" name="TextBox 15">
              <a:hlinkClick r:id="" action="ppaction://hlinkshowjump?jump=previousslide"/>
              <a:extLst>
                <a:ext uri="{FF2B5EF4-FFF2-40B4-BE49-F238E27FC236}">
                  <a16:creationId xmlns:a16="http://schemas.microsoft.com/office/drawing/2014/main" id="{E3F0D108-F663-81C0-EF0B-2D6C1BF418D9}"/>
                </a:ext>
              </a:extLst>
            </p:cNvPr>
            <p:cNvSpPr txBox="1"/>
            <p:nvPr/>
          </p:nvSpPr>
          <p:spPr>
            <a:xfrm>
              <a:off x="1143000" y="6186716"/>
              <a:ext cx="347852" cy="153888"/>
            </a:xfrm>
            <a:prstGeom prst="rect">
              <a:avLst/>
            </a:prstGeom>
            <a:noFill/>
          </p:spPr>
          <p:txBody>
            <a:bodyPr wrap="none" lIns="0" tIns="0" rIns="0" bIns="0" rtlCol="0">
              <a:spAutoFit/>
            </a:bodyPr>
            <a:lstStyle/>
            <a:p>
              <a:r>
                <a:rPr lang="en-US" sz="1000"/>
                <a:t>BACK</a:t>
              </a:r>
            </a:p>
          </p:txBody>
        </p:sp>
        <p:sp>
          <p:nvSpPr>
            <p:cNvPr id="17" name="Rounded Rectangle 16">
              <a:extLst>
                <a:ext uri="{FF2B5EF4-FFF2-40B4-BE49-F238E27FC236}">
                  <a16:creationId xmlns:a16="http://schemas.microsoft.com/office/drawing/2014/main" id="{4F20F88A-E5A4-F092-0994-3E2BE56E48DD}"/>
                </a:ext>
              </a:extLst>
            </p:cNvPr>
            <p:cNvSpPr>
              <a:spLocks noChangeAspect="1"/>
            </p:cNvSpPr>
            <p:nvPr/>
          </p:nvSpPr>
          <p:spPr>
            <a:xfrm>
              <a:off x="2311400" y="6035060"/>
              <a:ext cx="457200" cy="457200"/>
            </a:xfrm>
            <a:prstGeom prst="roundRect">
              <a:avLst/>
            </a:prstGeom>
            <a:solidFill>
              <a:schemeClr val="accent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2</a:t>
              </a:fld>
              <a:endParaRPr lang="en-US" sz="1000">
                <a:solidFill>
                  <a:schemeClr val="tx1"/>
                </a:solidFill>
              </a:endParaRPr>
            </a:p>
          </p:txBody>
        </p:sp>
        <p:sp>
          <p:nvSpPr>
            <p:cNvPr id="19" name="TextBox 18">
              <a:hlinkClick r:id="" action="ppaction://hlinkshowjump?jump=nextslide"/>
              <a:extLst>
                <a:ext uri="{FF2B5EF4-FFF2-40B4-BE49-F238E27FC236}">
                  <a16:creationId xmlns:a16="http://schemas.microsoft.com/office/drawing/2014/main" id="{7BC4179B-A84D-42A2-31C2-D7B2F234CEFD}"/>
                </a:ext>
              </a:extLst>
            </p:cNvPr>
            <p:cNvSpPr txBox="1"/>
            <p:nvPr/>
          </p:nvSpPr>
          <p:spPr>
            <a:xfrm>
              <a:off x="1719452" y="6186716"/>
              <a:ext cx="341440" cy="153888"/>
            </a:xfrm>
            <a:prstGeom prst="rect">
              <a:avLst/>
            </a:prstGeom>
            <a:noFill/>
          </p:spPr>
          <p:txBody>
            <a:bodyPr wrap="none" lIns="0" tIns="0" rIns="0" bIns="0" rtlCol="0">
              <a:spAutoFit/>
            </a:bodyPr>
            <a:lstStyle/>
            <a:p>
              <a:r>
                <a:rPr lang="en-US" sz="1000"/>
                <a:t>NEXT</a:t>
              </a:r>
            </a:p>
          </p:txBody>
        </p:sp>
        <p:cxnSp>
          <p:nvCxnSpPr>
            <p:cNvPr id="20" name="Straight Connector 19">
              <a:extLst>
                <a:ext uri="{FF2B5EF4-FFF2-40B4-BE49-F238E27FC236}">
                  <a16:creationId xmlns:a16="http://schemas.microsoft.com/office/drawing/2014/main" id="{E76C69B8-CD99-8381-EA06-048299407A54}"/>
                </a:ext>
              </a:extLst>
            </p:cNvPr>
            <p:cNvCxnSpPr>
              <a:cxnSpLocks/>
            </p:cNvCxnSpPr>
            <p:nvPr/>
          </p:nvCxnSpPr>
          <p:spPr>
            <a:xfrm>
              <a:off x="1605152" y="6149360"/>
              <a:ext cx="0" cy="228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3" name="Straight Connector 2">
            <a:extLst>
              <a:ext uri="{FF2B5EF4-FFF2-40B4-BE49-F238E27FC236}">
                <a16:creationId xmlns:a16="http://schemas.microsoft.com/office/drawing/2014/main" id="{9A259F62-CC00-E152-4943-339E433CBEC1}"/>
              </a:ext>
              <a:ext uri="{C183D7F6-B498-43B3-948B-1728B52AA6E4}">
                <adec:decorative xmlns:adec="http://schemas.microsoft.com/office/drawing/2017/decorative" val="1"/>
              </a:ext>
            </a:extLst>
          </p:cNvPr>
          <p:cNvCxnSpPr>
            <a:cxnSpLocks/>
          </p:cNvCxnSpPr>
          <p:nvPr/>
        </p:nvCxnSpPr>
        <p:spPr>
          <a:xfrm>
            <a:off x="2738247" y="2740788"/>
            <a:ext cx="0" cy="1438356"/>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6EC08A7-4010-035B-B3A1-4B5EA7C2BEB1}"/>
              </a:ext>
              <a:ext uri="{C183D7F6-B498-43B3-948B-1728B52AA6E4}">
                <adec:decorative xmlns:adec="http://schemas.microsoft.com/office/drawing/2017/decorative" val="1"/>
              </a:ext>
            </a:extLst>
          </p:cNvPr>
          <p:cNvCxnSpPr>
            <a:cxnSpLocks/>
          </p:cNvCxnSpPr>
          <p:nvPr/>
        </p:nvCxnSpPr>
        <p:spPr>
          <a:xfrm>
            <a:off x="5910454" y="2740788"/>
            <a:ext cx="0" cy="1438356"/>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22" name="Graphic 8">
            <a:extLst>
              <a:ext uri="{FF2B5EF4-FFF2-40B4-BE49-F238E27FC236}">
                <a16:creationId xmlns:a16="http://schemas.microsoft.com/office/drawing/2014/main" id="{00E6E431-0645-CD87-C9F6-C17DD03DEAA0}"/>
              </a:ext>
              <a:ext uri="{C183D7F6-B498-43B3-948B-1728B52AA6E4}">
                <adec:decorative xmlns:adec="http://schemas.microsoft.com/office/drawing/2017/decorative" val="1"/>
              </a:ext>
            </a:extLst>
          </p:cNvPr>
          <p:cNvPicPr>
            <a:picLocks noChangeAspect="1"/>
          </p:cNvPicPr>
          <p:nvPr/>
        </p:nvPicPr>
        <p:blipFill>
          <a:blip r:embed="rId5"/>
          <a:srcRect l="48536" r="24632"/>
          <a:stretch>
            <a:fillRect/>
          </a:stretch>
        </p:blipFill>
        <p:spPr>
          <a:xfrm>
            <a:off x="9430064" y="0"/>
            <a:ext cx="2761936" cy="6855539"/>
          </a:xfrm>
          <a:prstGeom prst="rect">
            <a:avLst/>
          </a:prstGeom>
        </p:spPr>
      </p:pic>
      <p:sp>
        <p:nvSpPr>
          <p:cNvPr id="23" name="Rectangle 22">
            <a:extLst>
              <a:ext uri="{FF2B5EF4-FFF2-40B4-BE49-F238E27FC236}">
                <a16:creationId xmlns:a16="http://schemas.microsoft.com/office/drawing/2014/main" id="{FDCF698D-C09F-B027-6981-32B4544BBB93}"/>
              </a:ext>
              <a:ext uri="{C183D7F6-B498-43B3-948B-1728B52AA6E4}">
                <adec:decorative xmlns:adec="http://schemas.microsoft.com/office/drawing/2017/decorative" val="1"/>
              </a:ext>
            </a:extLst>
          </p:cNvPr>
          <p:cNvSpPr/>
          <p:nvPr/>
        </p:nvSpPr>
        <p:spPr>
          <a:xfrm rot="5400000">
            <a:off x="5943979" y="3364502"/>
            <a:ext cx="6858000" cy="124074"/>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265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24A7315-E563-EAD3-EDE2-B07943BC007C}"/>
              </a:ext>
              <a:ext uri="{C183D7F6-B498-43B3-948B-1728B52AA6E4}">
                <adec:decorative xmlns:adec="http://schemas.microsoft.com/office/drawing/2017/decorative" val="1"/>
              </a:ext>
            </a:extLst>
          </p:cNvPr>
          <p:cNvSpPr/>
          <p:nvPr/>
        </p:nvSpPr>
        <p:spPr>
          <a:xfrm>
            <a:off x="457200" y="4307950"/>
            <a:ext cx="497798" cy="497798"/>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CD09DDC-9464-A20A-7EC4-BAC61BE0A1C4}"/>
              </a:ext>
              <a:ext uri="{C183D7F6-B498-43B3-948B-1728B52AA6E4}">
                <adec:decorative xmlns:adec="http://schemas.microsoft.com/office/drawing/2017/decorative" val="1"/>
              </a:ext>
            </a:extLst>
          </p:cNvPr>
          <p:cNvSpPr/>
          <p:nvPr/>
        </p:nvSpPr>
        <p:spPr>
          <a:xfrm>
            <a:off x="2276167" y="4307950"/>
            <a:ext cx="497798" cy="497798"/>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F61E1AF-EBE2-D66C-F87F-1BA374AFE3A7}"/>
              </a:ext>
              <a:ext uri="{C183D7F6-B498-43B3-948B-1728B52AA6E4}">
                <adec:decorative xmlns:adec="http://schemas.microsoft.com/office/drawing/2017/decorative" val="1"/>
              </a:ext>
            </a:extLst>
          </p:cNvPr>
          <p:cNvSpPr/>
          <p:nvPr/>
        </p:nvSpPr>
        <p:spPr>
          <a:xfrm>
            <a:off x="3849328" y="4307950"/>
            <a:ext cx="497798" cy="497798"/>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EC2E6F-BAAE-40BB-9897-4C1547B3CAF4}"/>
              </a:ext>
              <a:ext uri="{C183D7F6-B498-43B3-948B-1728B52AA6E4}">
                <adec:decorative xmlns:adec="http://schemas.microsoft.com/office/drawing/2017/decorative" val="1"/>
              </a:ext>
            </a:extLst>
          </p:cNvPr>
          <p:cNvSpPr/>
          <p:nvPr/>
        </p:nvSpPr>
        <p:spPr>
          <a:xfrm>
            <a:off x="5423791" y="0"/>
            <a:ext cx="6768209" cy="6858000"/>
          </a:xfrm>
          <a:prstGeom prst="rect">
            <a:avLst/>
          </a:prstGeom>
          <a:gradFill>
            <a:gsLst>
              <a:gs pos="99000">
                <a:schemeClr val="accent5"/>
              </a:gs>
              <a:gs pos="0">
                <a:schemeClr val="accent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834898B-19D9-7078-D676-E71BE1D68192}"/>
              </a:ext>
              <a:ext uri="{C183D7F6-B498-43B3-948B-1728B52AA6E4}">
                <adec:decorative xmlns:adec="http://schemas.microsoft.com/office/drawing/2017/decorative" val="1"/>
              </a:ext>
            </a:extLst>
          </p:cNvPr>
          <p:cNvSpPr/>
          <p:nvPr/>
        </p:nvSpPr>
        <p:spPr>
          <a:xfrm>
            <a:off x="5829299" y="1662790"/>
            <a:ext cx="2844800" cy="501015"/>
          </a:xfrm>
          <a:prstGeom prst="roundRect">
            <a:avLst>
              <a:gd name="adj" fmla="val 1096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itle 17">
            <a:extLst>
              <a:ext uri="{FF2B5EF4-FFF2-40B4-BE49-F238E27FC236}">
                <a16:creationId xmlns:a16="http://schemas.microsoft.com/office/drawing/2014/main" id="{B16877F9-BEFD-37E8-A6C5-43200570DD66}"/>
              </a:ext>
            </a:extLst>
          </p:cNvPr>
          <p:cNvSpPr txBox="1">
            <a:spLocks noGrp="1"/>
          </p:cNvSpPr>
          <p:nvPr>
            <p:ph type="title" idx="4294967295"/>
          </p:nvPr>
        </p:nvSpPr>
        <p:spPr>
          <a:xfrm>
            <a:off x="457200" y="457200"/>
            <a:ext cx="4242816"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j-lt"/>
                <a:ea typeface="+mn-ea"/>
                <a:cs typeface="+mn-cs"/>
              </a:rPr>
              <a:t>Dragon Copilot offers an AI-driven workspace to solve these challenges </a:t>
            </a:r>
          </a:p>
        </p:txBody>
      </p:sp>
      <p:sp>
        <p:nvSpPr>
          <p:cNvPr id="19" name="TextBox 18">
            <a:extLst>
              <a:ext uri="{FF2B5EF4-FFF2-40B4-BE49-F238E27FC236}">
                <a16:creationId xmlns:a16="http://schemas.microsoft.com/office/drawing/2014/main" id="{4F1235D0-E897-35AF-541B-B2887FD8CFBF}"/>
              </a:ext>
            </a:extLst>
          </p:cNvPr>
          <p:cNvSpPr txBox="1"/>
          <p:nvPr/>
        </p:nvSpPr>
        <p:spPr>
          <a:xfrm>
            <a:off x="457200" y="2130634"/>
            <a:ext cx="4744088" cy="1369862"/>
          </a:xfrm>
          <a:prstGeom prst="rect">
            <a:avLst/>
          </a:prstGeom>
          <a:noFill/>
        </p:spPr>
        <p:txBody>
          <a:bodyPr wrap="square" lIns="0" tIns="0" rIns="0" bIns="0" rtlCol="0">
            <a:spAutoFit/>
          </a:bodyPr>
          <a:lstStyle/>
          <a:p>
            <a:pPr algn="l">
              <a:lnSpc>
                <a:spcPts val="1800"/>
              </a:lnSpc>
              <a:spcAft>
                <a:spcPts val="1200"/>
              </a:spcAft>
            </a:pPr>
            <a:r>
              <a:rPr lang="en-US" sz="1200"/>
              <a:t>Dragon Copilot is an AI clinical assistant that unifies natural language dictation, ambient speech technology, and AI plug-ins and agents to empower healthcare teams. Built on the secure, scalable Microsoft architecture, Dragon Copilot delivers enterprise-grade reliability, role-based access controls, and multifactor authentication, so organizations can </a:t>
            </a:r>
            <a:r>
              <a:rPr lang="en-US" sz="1200" b="1"/>
              <a:t>confidently deploy AI at scale</a:t>
            </a:r>
            <a:r>
              <a:rPr lang="en-US" sz="1200"/>
              <a:t>.</a:t>
            </a:r>
          </a:p>
        </p:txBody>
      </p:sp>
      <p:sp>
        <p:nvSpPr>
          <p:cNvPr id="30" name="TextBox 29">
            <a:extLst>
              <a:ext uri="{FF2B5EF4-FFF2-40B4-BE49-F238E27FC236}">
                <a16:creationId xmlns:a16="http://schemas.microsoft.com/office/drawing/2014/main" id="{29AA8252-1BA6-B992-107E-E9651D74F558}"/>
              </a:ext>
            </a:extLst>
          </p:cNvPr>
          <p:cNvSpPr txBox="1"/>
          <p:nvPr/>
        </p:nvSpPr>
        <p:spPr>
          <a:xfrm>
            <a:off x="5829299" y="517396"/>
            <a:ext cx="5725391" cy="915315"/>
          </a:xfrm>
          <a:prstGeom prst="rect">
            <a:avLst/>
          </a:prstGeom>
          <a:noFill/>
        </p:spPr>
        <p:txBody>
          <a:bodyPr wrap="square" lIns="0" tIns="0" rIns="0" bIns="0" rtlCol="0">
            <a:spAutoFit/>
          </a:bodyPr>
          <a:lstStyle/>
          <a:p>
            <a:pPr algn="l">
              <a:lnSpc>
                <a:spcPts val="1800"/>
              </a:lnSpc>
              <a:spcAft>
                <a:spcPts val="1200"/>
              </a:spcAft>
            </a:pPr>
            <a:r>
              <a:rPr lang="en-US" sz="1400"/>
              <a:t>These capabilities are designed for measurable outcomes, reducing administrative burden, improving documentation quality, accelerating decision-making, and strengthening clinician and patient experiences across the care lifecycle.</a:t>
            </a:r>
          </a:p>
        </p:txBody>
      </p:sp>
      <p:sp>
        <p:nvSpPr>
          <p:cNvPr id="31" name="TextBox 30">
            <a:extLst>
              <a:ext uri="{FF2B5EF4-FFF2-40B4-BE49-F238E27FC236}">
                <a16:creationId xmlns:a16="http://schemas.microsoft.com/office/drawing/2014/main" id="{ED2328BC-D19F-1146-8346-29EC76B758CB}"/>
              </a:ext>
            </a:extLst>
          </p:cNvPr>
          <p:cNvSpPr txBox="1"/>
          <p:nvPr/>
        </p:nvSpPr>
        <p:spPr>
          <a:xfrm>
            <a:off x="6026846" y="1795706"/>
            <a:ext cx="2449705" cy="222882"/>
          </a:xfrm>
          <a:prstGeom prst="rect">
            <a:avLst/>
          </a:prstGeom>
          <a:noFill/>
        </p:spPr>
        <p:txBody>
          <a:bodyPr wrap="square" lIns="0" tIns="0" rIns="0" bIns="0" rtlCol="0">
            <a:spAutoFit/>
          </a:bodyPr>
          <a:lstStyle/>
          <a:p>
            <a:pPr algn="ctr">
              <a:lnSpc>
                <a:spcPts val="1800"/>
              </a:lnSpc>
              <a:spcAft>
                <a:spcPts val="1200"/>
              </a:spcAft>
            </a:pPr>
            <a:r>
              <a:rPr lang="en-US" sz="1400">
                <a:solidFill>
                  <a:schemeClr val="bg1"/>
                </a:solidFill>
              </a:rPr>
              <a:t>Let’s take a closer look at how.</a:t>
            </a:r>
          </a:p>
        </p:txBody>
      </p:sp>
      <p:sp>
        <p:nvSpPr>
          <p:cNvPr id="28" name="TextBox 27">
            <a:extLst>
              <a:ext uri="{FF2B5EF4-FFF2-40B4-BE49-F238E27FC236}">
                <a16:creationId xmlns:a16="http://schemas.microsoft.com/office/drawing/2014/main" id="{1B96C19A-37D2-44BB-78DC-91263B0206E2}"/>
              </a:ext>
            </a:extLst>
          </p:cNvPr>
          <p:cNvSpPr txBox="1"/>
          <p:nvPr/>
        </p:nvSpPr>
        <p:spPr>
          <a:xfrm>
            <a:off x="457200" y="3881159"/>
            <a:ext cx="4541626" cy="222882"/>
          </a:xfrm>
          <a:prstGeom prst="rect">
            <a:avLst/>
          </a:prstGeom>
          <a:noFill/>
        </p:spPr>
        <p:txBody>
          <a:bodyPr wrap="square" lIns="0" tIns="0" rIns="0" bIns="0" rtlCol="0">
            <a:spAutoFit/>
          </a:bodyPr>
          <a:lstStyle/>
          <a:p>
            <a:pPr algn="l">
              <a:lnSpc>
                <a:spcPts val="1800"/>
              </a:lnSpc>
              <a:spcAft>
                <a:spcPts val="1200"/>
              </a:spcAft>
            </a:pPr>
            <a:r>
              <a:rPr lang="en-US" sz="1200"/>
              <a:t>With this intelligent workspace, your organization can:</a:t>
            </a:r>
          </a:p>
        </p:txBody>
      </p:sp>
      <p:sp>
        <p:nvSpPr>
          <p:cNvPr id="29" name="TextBox 28">
            <a:extLst>
              <a:ext uri="{FF2B5EF4-FFF2-40B4-BE49-F238E27FC236}">
                <a16:creationId xmlns:a16="http://schemas.microsoft.com/office/drawing/2014/main" id="{96DEB4DD-014A-900E-8FE3-722283565AA0}"/>
              </a:ext>
            </a:extLst>
          </p:cNvPr>
          <p:cNvSpPr txBox="1"/>
          <p:nvPr/>
        </p:nvSpPr>
        <p:spPr>
          <a:xfrm>
            <a:off x="457200" y="4928279"/>
            <a:ext cx="1312593" cy="846764"/>
          </a:xfrm>
          <a:prstGeom prst="rect">
            <a:avLst/>
          </a:prstGeom>
          <a:noFill/>
        </p:spPr>
        <p:txBody>
          <a:bodyPr wrap="square" lIns="0" tIns="0" rIns="0" bIns="0" rtlCol="0">
            <a:spAutoFit/>
          </a:bodyPr>
          <a:lstStyle/>
          <a:p>
            <a:pPr marR="0" lvl="0">
              <a:lnSpc>
                <a:spcPct val="115000"/>
              </a:lnSpc>
            </a:pPr>
            <a:r>
              <a:rPr lang="en-US" sz="1200" b="1" kern="100">
                <a:effectLst/>
                <a:ea typeface="Arial" panose="020B0604020202020204" pitchFamily="34" charset="0"/>
                <a:cs typeface="Times New Roman" panose="02020603050405020304" pitchFamily="18" charset="0"/>
              </a:rPr>
              <a:t>Streamline documentation </a:t>
            </a:r>
            <a:r>
              <a:rPr lang="en-US" sz="1200" kern="100">
                <a:effectLst/>
                <a:ea typeface="Arial" panose="020B0604020202020204" pitchFamily="34" charset="0"/>
                <a:cs typeface="Times New Roman" panose="02020603050405020304" pitchFamily="18" charset="0"/>
              </a:rPr>
              <a:t>with new levels of customization.</a:t>
            </a:r>
          </a:p>
        </p:txBody>
      </p:sp>
      <p:sp>
        <p:nvSpPr>
          <p:cNvPr id="33" name="TextBox 32">
            <a:extLst>
              <a:ext uri="{FF2B5EF4-FFF2-40B4-BE49-F238E27FC236}">
                <a16:creationId xmlns:a16="http://schemas.microsoft.com/office/drawing/2014/main" id="{689CAC78-A14C-8153-3FEB-ADEAF4FAC453}"/>
              </a:ext>
            </a:extLst>
          </p:cNvPr>
          <p:cNvSpPr txBox="1"/>
          <p:nvPr/>
        </p:nvSpPr>
        <p:spPr>
          <a:xfrm>
            <a:off x="2271136" y="4924119"/>
            <a:ext cx="1109803" cy="839012"/>
          </a:xfrm>
          <a:prstGeom prst="rect">
            <a:avLst/>
          </a:prstGeom>
          <a:noFill/>
        </p:spPr>
        <p:txBody>
          <a:bodyPr wrap="square" lIns="0" tIns="0" rIns="0" bIns="0" rtlCol="0">
            <a:spAutoFit/>
          </a:bodyPr>
          <a:lstStyle/>
          <a:p>
            <a:pPr marR="0" lvl="0">
              <a:lnSpc>
                <a:spcPct val="115000"/>
              </a:lnSpc>
            </a:pPr>
            <a:r>
              <a:rPr lang="en-US" sz="1200" b="1" kern="100">
                <a:effectLst/>
                <a:ea typeface="Arial" panose="020B0604020202020204" pitchFamily="34" charset="0"/>
                <a:cs typeface="Times New Roman" panose="02020603050405020304" pitchFamily="18" charset="0"/>
              </a:rPr>
              <a:t>Surface information </a:t>
            </a:r>
            <a:r>
              <a:rPr lang="en-US" sz="1200" kern="100">
                <a:effectLst/>
                <a:ea typeface="Arial" panose="020B0604020202020204" pitchFamily="34" charset="0"/>
                <a:cs typeface="Times New Roman" panose="02020603050405020304" pitchFamily="18" charset="0"/>
              </a:rPr>
              <a:t>without leaving your workflows.</a:t>
            </a:r>
          </a:p>
        </p:txBody>
      </p:sp>
      <p:sp>
        <p:nvSpPr>
          <p:cNvPr id="32" name="TextBox 31">
            <a:extLst>
              <a:ext uri="{FF2B5EF4-FFF2-40B4-BE49-F238E27FC236}">
                <a16:creationId xmlns:a16="http://schemas.microsoft.com/office/drawing/2014/main" id="{52BD78E4-5A7C-8A90-D055-8B3653F819E2}"/>
              </a:ext>
            </a:extLst>
          </p:cNvPr>
          <p:cNvSpPr txBox="1"/>
          <p:nvPr/>
        </p:nvSpPr>
        <p:spPr>
          <a:xfrm>
            <a:off x="3839714" y="4924119"/>
            <a:ext cx="1302261" cy="414281"/>
          </a:xfrm>
          <a:prstGeom prst="rect">
            <a:avLst/>
          </a:prstGeom>
          <a:noFill/>
        </p:spPr>
        <p:txBody>
          <a:bodyPr wrap="square" lIns="0" tIns="0" rIns="0" bIns="0" rtlCol="0">
            <a:spAutoFit/>
          </a:bodyPr>
          <a:lstStyle/>
          <a:p>
            <a:pPr marR="0" lvl="0">
              <a:lnSpc>
                <a:spcPct val="115000"/>
              </a:lnSpc>
              <a:spcAft>
                <a:spcPts val="800"/>
              </a:spcAft>
            </a:pPr>
            <a:r>
              <a:rPr lang="en-US" sz="1200" b="1" kern="100">
                <a:effectLst/>
                <a:ea typeface="Arial" panose="020B0604020202020204" pitchFamily="34" charset="0"/>
                <a:cs typeface="Times New Roman" panose="02020603050405020304" pitchFamily="18" charset="0"/>
              </a:rPr>
              <a:t>Automate tasks </a:t>
            </a:r>
            <a:r>
              <a:rPr lang="en-US" sz="1200" kern="100">
                <a:effectLst/>
                <a:ea typeface="Arial" panose="020B0604020202020204" pitchFamily="34" charset="0"/>
                <a:cs typeface="Times New Roman" panose="02020603050405020304" pitchFamily="18" charset="0"/>
              </a:rPr>
              <a:t>with a single click.</a:t>
            </a:r>
          </a:p>
        </p:txBody>
      </p:sp>
      <p:sp>
        <p:nvSpPr>
          <p:cNvPr id="46" name="Rectangle 45">
            <a:extLst>
              <a:ext uri="{FF2B5EF4-FFF2-40B4-BE49-F238E27FC236}">
                <a16:creationId xmlns:a16="http://schemas.microsoft.com/office/drawing/2014/main" id="{33047E3C-A8A4-3640-850B-8EC30932A5AC}"/>
              </a:ext>
              <a:ext uri="{C183D7F6-B498-43B3-948B-1728B52AA6E4}">
                <adec:decorative xmlns:adec="http://schemas.microsoft.com/office/drawing/2017/decorative" val="1"/>
              </a:ext>
            </a:extLst>
          </p:cNvPr>
          <p:cNvSpPr/>
          <p:nvPr/>
        </p:nvSpPr>
        <p:spPr>
          <a:xfrm>
            <a:off x="5829300" y="2424544"/>
            <a:ext cx="6362701" cy="3916059"/>
          </a:xfrm>
          <a:prstGeom prst="rect">
            <a:avLst/>
          </a:prstGeom>
          <a:solidFill>
            <a:schemeClr val="bg1"/>
          </a:solidFill>
          <a:ln>
            <a:noFill/>
          </a:ln>
          <a:effectLst>
            <a:outerShdw blurRad="203200" dist="38100" dir="8100000" algn="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169C404-D8EA-EDE3-D235-2F24B28606B9}"/>
              </a:ext>
              <a:ext uri="{C183D7F6-B498-43B3-948B-1728B52AA6E4}">
                <adec:decorative xmlns:adec="http://schemas.microsoft.com/office/drawing/2017/decorative" val="1"/>
              </a:ext>
            </a:extLst>
          </p:cNvPr>
          <p:cNvSpPr/>
          <p:nvPr/>
        </p:nvSpPr>
        <p:spPr>
          <a:xfrm>
            <a:off x="5829300" y="6188204"/>
            <a:ext cx="6362701" cy="152399"/>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20934 MSFT Dragon Copilot Overview (descriptive audio track)">
            <a:hlinkClick r:id="" action="ppaction://media"/>
            <a:extLst>
              <a:ext uri="{FF2B5EF4-FFF2-40B4-BE49-F238E27FC236}">
                <a16:creationId xmlns:a16="http://schemas.microsoft.com/office/drawing/2014/main" id="{920C996E-2981-7014-789B-3EF2B974E9A1}"/>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02206" y="2657774"/>
            <a:ext cx="5867290" cy="3300351"/>
          </a:xfrm>
          <a:prstGeom prst="rect">
            <a:avLst/>
          </a:prstGeom>
        </p:spPr>
      </p:pic>
      <p:sp>
        <p:nvSpPr>
          <p:cNvPr id="14" name="Graphic 199">
            <a:extLst>
              <a:ext uri="{FF2B5EF4-FFF2-40B4-BE49-F238E27FC236}">
                <a16:creationId xmlns:a16="http://schemas.microsoft.com/office/drawing/2014/main" id="{15DD07D0-9839-B1C9-236C-C7283962FB83}"/>
              </a:ext>
              <a:ext uri="{C183D7F6-B498-43B3-948B-1728B52AA6E4}">
                <adec:decorative xmlns:adec="http://schemas.microsoft.com/office/drawing/2017/decorative" val="1"/>
              </a:ext>
            </a:extLst>
          </p:cNvPr>
          <p:cNvSpPr>
            <a:spLocks noChangeAspect="1"/>
          </p:cNvSpPr>
          <p:nvPr/>
        </p:nvSpPr>
        <p:spPr>
          <a:xfrm>
            <a:off x="593150" y="4397086"/>
            <a:ext cx="236948" cy="315930"/>
          </a:xfrm>
          <a:custGeom>
            <a:avLst/>
            <a:gdLst>
              <a:gd name="connsiteX0" fmla="*/ 57150 w 342900"/>
              <a:gd name="connsiteY0" fmla="*/ 0 h 457200"/>
              <a:gd name="connsiteX1" fmla="*/ 0 w 342900"/>
              <a:gd name="connsiteY1" fmla="*/ 57150 h 457200"/>
              <a:gd name="connsiteX2" fmla="*/ 0 w 342900"/>
              <a:gd name="connsiteY2" fmla="*/ 400050 h 457200"/>
              <a:gd name="connsiteX3" fmla="*/ 57150 w 342900"/>
              <a:gd name="connsiteY3" fmla="*/ 457200 h 457200"/>
              <a:gd name="connsiteX4" fmla="*/ 285750 w 342900"/>
              <a:gd name="connsiteY4" fmla="*/ 457200 h 457200"/>
              <a:gd name="connsiteX5" fmla="*/ 342900 w 342900"/>
              <a:gd name="connsiteY5" fmla="*/ 400050 h 457200"/>
              <a:gd name="connsiteX6" fmla="*/ 342900 w 342900"/>
              <a:gd name="connsiteY6" fmla="*/ 142875 h 457200"/>
              <a:gd name="connsiteX7" fmla="*/ 228600 w 342900"/>
              <a:gd name="connsiteY7" fmla="*/ 142875 h 457200"/>
              <a:gd name="connsiteX8" fmla="*/ 200025 w 342900"/>
              <a:gd name="connsiteY8" fmla="*/ 114300 h 457200"/>
              <a:gd name="connsiteX9" fmla="*/ 200025 w 342900"/>
              <a:gd name="connsiteY9" fmla="*/ 0 h 457200"/>
              <a:gd name="connsiteX10" fmla="*/ 57150 w 342900"/>
              <a:gd name="connsiteY10" fmla="*/ 0 h 457200"/>
              <a:gd name="connsiteX11" fmla="*/ 228600 w 342900"/>
              <a:gd name="connsiteY11" fmla="*/ 0 h 457200"/>
              <a:gd name="connsiteX12" fmla="*/ 228600 w 342900"/>
              <a:gd name="connsiteY12" fmla="*/ 114300 h 457200"/>
              <a:gd name="connsiteX13" fmla="*/ 342900 w 342900"/>
              <a:gd name="connsiteY13" fmla="*/ 114300 h 457200"/>
              <a:gd name="connsiteX14" fmla="*/ 228600 w 342900"/>
              <a:gd name="connsiteY14" fmla="*/ 0 h 457200"/>
              <a:gd name="connsiteX15" fmla="*/ 100013 w 342900"/>
              <a:gd name="connsiteY15" fmla="*/ 228600 h 457200"/>
              <a:gd name="connsiteX16" fmla="*/ 242888 w 342900"/>
              <a:gd name="connsiteY16" fmla="*/ 228600 h 457200"/>
              <a:gd name="connsiteX17" fmla="*/ 257175 w 342900"/>
              <a:gd name="connsiteY17" fmla="*/ 242888 h 457200"/>
              <a:gd name="connsiteX18" fmla="*/ 242888 w 342900"/>
              <a:gd name="connsiteY18" fmla="*/ 257175 h 457200"/>
              <a:gd name="connsiteX19" fmla="*/ 100013 w 342900"/>
              <a:gd name="connsiteY19" fmla="*/ 257175 h 457200"/>
              <a:gd name="connsiteX20" fmla="*/ 85725 w 342900"/>
              <a:gd name="connsiteY20" fmla="*/ 242888 h 457200"/>
              <a:gd name="connsiteX21" fmla="*/ 100013 w 342900"/>
              <a:gd name="connsiteY21" fmla="*/ 228600 h 457200"/>
              <a:gd name="connsiteX22" fmla="*/ 100013 w 342900"/>
              <a:gd name="connsiteY22" fmla="*/ 285750 h 457200"/>
              <a:gd name="connsiteX23" fmla="*/ 242888 w 342900"/>
              <a:gd name="connsiteY23" fmla="*/ 285750 h 457200"/>
              <a:gd name="connsiteX24" fmla="*/ 257175 w 342900"/>
              <a:gd name="connsiteY24" fmla="*/ 300038 h 457200"/>
              <a:gd name="connsiteX25" fmla="*/ 242888 w 342900"/>
              <a:gd name="connsiteY25" fmla="*/ 314325 h 457200"/>
              <a:gd name="connsiteX26" fmla="*/ 100013 w 342900"/>
              <a:gd name="connsiteY26" fmla="*/ 314325 h 457200"/>
              <a:gd name="connsiteX27" fmla="*/ 85725 w 342900"/>
              <a:gd name="connsiteY27" fmla="*/ 300038 h 457200"/>
              <a:gd name="connsiteX28" fmla="*/ 100013 w 342900"/>
              <a:gd name="connsiteY28" fmla="*/ 285750 h 457200"/>
              <a:gd name="connsiteX29" fmla="*/ 100013 w 342900"/>
              <a:gd name="connsiteY29" fmla="*/ 342900 h 457200"/>
              <a:gd name="connsiteX30" fmla="*/ 242888 w 342900"/>
              <a:gd name="connsiteY30" fmla="*/ 342900 h 457200"/>
              <a:gd name="connsiteX31" fmla="*/ 257175 w 342900"/>
              <a:gd name="connsiteY31" fmla="*/ 357188 h 457200"/>
              <a:gd name="connsiteX32" fmla="*/ 242888 w 342900"/>
              <a:gd name="connsiteY32" fmla="*/ 371475 h 457200"/>
              <a:gd name="connsiteX33" fmla="*/ 100013 w 342900"/>
              <a:gd name="connsiteY33" fmla="*/ 371475 h 457200"/>
              <a:gd name="connsiteX34" fmla="*/ 85725 w 342900"/>
              <a:gd name="connsiteY34" fmla="*/ 357188 h 457200"/>
              <a:gd name="connsiteX35" fmla="*/ 100013 w 342900"/>
              <a:gd name="connsiteY35" fmla="*/ 3429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900" h="457200">
                <a:moveTo>
                  <a:pt x="57150" y="0"/>
                </a:moveTo>
                <a:cubicBezTo>
                  <a:pt x="25628" y="0"/>
                  <a:pt x="0" y="25628"/>
                  <a:pt x="0" y="57150"/>
                </a:cubicBezTo>
                <a:lnTo>
                  <a:pt x="0" y="400050"/>
                </a:lnTo>
                <a:cubicBezTo>
                  <a:pt x="0" y="431572"/>
                  <a:pt x="25628" y="457200"/>
                  <a:pt x="57150" y="457200"/>
                </a:cubicBezTo>
                <a:lnTo>
                  <a:pt x="285750" y="457200"/>
                </a:lnTo>
                <a:cubicBezTo>
                  <a:pt x="317272" y="457200"/>
                  <a:pt x="342900" y="431572"/>
                  <a:pt x="342900" y="400050"/>
                </a:cubicBezTo>
                <a:lnTo>
                  <a:pt x="342900" y="142875"/>
                </a:lnTo>
                <a:lnTo>
                  <a:pt x="228600" y="142875"/>
                </a:lnTo>
                <a:cubicBezTo>
                  <a:pt x="212794" y="142875"/>
                  <a:pt x="200025" y="130106"/>
                  <a:pt x="200025" y="114300"/>
                </a:cubicBezTo>
                <a:lnTo>
                  <a:pt x="200025" y="0"/>
                </a:lnTo>
                <a:lnTo>
                  <a:pt x="57150" y="0"/>
                </a:lnTo>
                <a:close/>
                <a:moveTo>
                  <a:pt x="228600" y="0"/>
                </a:moveTo>
                <a:lnTo>
                  <a:pt x="228600" y="114300"/>
                </a:lnTo>
                <a:lnTo>
                  <a:pt x="342900" y="114300"/>
                </a:lnTo>
                <a:lnTo>
                  <a:pt x="228600" y="0"/>
                </a:lnTo>
                <a:close/>
                <a:moveTo>
                  <a:pt x="100013" y="228600"/>
                </a:moveTo>
                <a:lnTo>
                  <a:pt x="242888" y="228600"/>
                </a:lnTo>
                <a:cubicBezTo>
                  <a:pt x="250746" y="228600"/>
                  <a:pt x="257175" y="235029"/>
                  <a:pt x="257175" y="242888"/>
                </a:cubicBezTo>
                <a:cubicBezTo>
                  <a:pt x="257175" y="250746"/>
                  <a:pt x="250746" y="257175"/>
                  <a:pt x="242888" y="257175"/>
                </a:cubicBezTo>
                <a:lnTo>
                  <a:pt x="100013" y="257175"/>
                </a:lnTo>
                <a:cubicBezTo>
                  <a:pt x="92154" y="257175"/>
                  <a:pt x="85725" y="250746"/>
                  <a:pt x="85725" y="242888"/>
                </a:cubicBezTo>
                <a:cubicBezTo>
                  <a:pt x="85725" y="235029"/>
                  <a:pt x="92154" y="228600"/>
                  <a:pt x="100013" y="228600"/>
                </a:cubicBezTo>
                <a:close/>
                <a:moveTo>
                  <a:pt x="100013" y="285750"/>
                </a:moveTo>
                <a:lnTo>
                  <a:pt x="242888" y="285750"/>
                </a:lnTo>
                <a:cubicBezTo>
                  <a:pt x="250746" y="285750"/>
                  <a:pt x="257175" y="292179"/>
                  <a:pt x="257175" y="300038"/>
                </a:cubicBezTo>
                <a:cubicBezTo>
                  <a:pt x="257175" y="307896"/>
                  <a:pt x="250746" y="314325"/>
                  <a:pt x="242888" y="314325"/>
                </a:cubicBezTo>
                <a:lnTo>
                  <a:pt x="100013" y="314325"/>
                </a:lnTo>
                <a:cubicBezTo>
                  <a:pt x="92154" y="314325"/>
                  <a:pt x="85725" y="307896"/>
                  <a:pt x="85725" y="300038"/>
                </a:cubicBezTo>
                <a:cubicBezTo>
                  <a:pt x="85725" y="292179"/>
                  <a:pt x="92154" y="285750"/>
                  <a:pt x="100013" y="285750"/>
                </a:cubicBezTo>
                <a:close/>
                <a:moveTo>
                  <a:pt x="100013" y="342900"/>
                </a:moveTo>
                <a:lnTo>
                  <a:pt x="242888" y="342900"/>
                </a:lnTo>
                <a:cubicBezTo>
                  <a:pt x="250746" y="342900"/>
                  <a:pt x="257175" y="349329"/>
                  <a:pt x="257175" y="357188"/>
                </a:cubicBezTo>
                <a:cubicBezTo>
                  <a:pt x="257175" y="365046"/>
                  <a:pt x="250746" y="371475"/>
                  <a:pt x="242888" y="371475"/>
                </a:cubicBezTo>
                <a:lnTo>
                  <a:pt x="100013" y="371475"/>
                </a:lnTo>
                <a:cubicBezTo>
                  <a:pt x="92154" y="371475"/>
                  <a:pt x="85725" y="365046"/>
                  <a:pt x="85725" y="357188"/>
                </a:cubicBezTo>
                <a:cubicBezTo>
                  <a:pt x="85725" y="349329"/>
                  <a:pt x="92154" y="342900"/>
                  <a:pt x="100013" y="342900"/>
                </a:cubicBezTo>
                <a:close/>
              </a:path>
            </a:pathLst>
          </a:custGeom>
          <a:solidFill>
            <a:schemeClr val="bg1"/>
          </a:solidFill>
          <a:ln w="893" cap="flat">
            <a:noFill/>
            <a:prstDash val="solid"/>
            <a:miter/>
          </a:ln>
        </p:spPr>
        <p:txBody>
          <a:bodyPr rtlCol="0" anchor="ctr"/>
          <a:lstStyle/>
          <a:p>
            <a:endParaRPr lang="en-US"/>
          </a:p>
        </p:txBody>
      </p:sp>
      <p:sp>
        <p:nvSpPr>
          <p:cNvPr id="20" name="Graphic 239">
            <a:extLst>
              <a:ext uri="{FF2B5EF4-FFF2-40B4-BE49-F238E27FC236}">
                <a16:creationId xmlns:a16="http://schemas.microsoft.com/office/drawing/2014/main" id="{4DC8F434-C11A-4B6C-41EC-CBEB18ABDE79}"/>
              </a:ext>
              <a:ext uri="{C183D7F6-B498-43B3-948B-1728B52AA6E4}">
                <adec:decorative xmlns:adec="http://schemas.microsoft.com/office/drawing/2017/decorative" val="1"/>
              </a:ext>
            </a:extLst>
          </p:cNvPr>
          <p:cNvSpPr>
            <a:spLocks noChangeAspect="1"/>
          </p:cNvSpPr>
          <p:nvPr/>
        </p:nvSpPr>
        <p:spPr>
          <a:xfrm>
            <a:off x="2412637" y="4380908"/>
            <a:ext cx="236948" cy="315930"/>
          </a:xfrm>
          <a:custGeom>
            <a:avLst/>
            <a:gdLst>
              <a:gd name="connsiteX0" fmla="*/ 171450 w 342900"/>
              <a:gd name="connsiteY0" fmla="*/ 0 h 457200"/>
              <a:gd name="connsiteX1" fmla="*/ 90636 w 342900"/>
              <a:gd name="connsiteY1" fmla="*/ 57150 h 457200"/>
              <a:gd name="connsiteX2" fmla="*/ 57150 w 342900"/>
              <a:gd name="connsiteY2" fmla="*/ 57150 h 457200"/>
              <a:gd name="connsiteX3" fmla="*/ 0 w 342900"/>
              <a:gd name="connsiteY3" fmla="*/ 114300 h 457200"/>
              <a:gd name="connsiteX4" fmla="*/ 0 w 342900"/>
              <a:gd name="connsiteY4" fmla="*/ 400050 h 457200"/>
              <a:gd name="connsiteX5" fmla="*/ 57150 w 342900"/>
              <a:gd name="connsiteY5" fmla="*/ 457200 h 457200"/>
              <a:gd name="connsiteX6" fmla="*/ 285750 w 342900"/>
              <a:gd name="connsiteY6" fmla="*/ 457200 h 457200"/>
              <a:gd name="connsiteX7" fmla="*/ 342900 w 342900"/>
              <a:gd name="connsiteY7" fmla="*/ 400050 h 457200"/>
              <a:gd name="connsiteX8" fmla="*/ 342900 w 342900"/>
              <a:gd name="connsiteY8" fmla="*/ 114300 h 457200"/>
              <a:gd name="connsiteX9" fmla="*/ 285750 w 342900"/>
              <a:gd name="connsiteY9" fmla="*/ 57150 h 457200"/>
              <a:gd name="connsiteX10" fmla="*/ 252264 w 342900"/>
              <a:gd name="connsiteY10" fmla="*/ 57150 h 457200"/>
              <a:gd name="connsiteX11" fmla="*/ 171450 w 342900"/>
              <a:gd name="connsiteY11" fmla="*/ 0 h 457200"/>
              <a:gd name="connsiteX12" fmla="*/ 171450 w 342900"/>
              <a:gd name="connsiteY12" fmla="*/ 57150 h 457200"/>
              <a:gd name="connsiteX13" fmla="*/ 200025 w 342900"/>
              <a:gd name="connsiteY13" fmla="*/ 85725 h 457200"/>
              <a:gd name="connsiteX14" fmla="*/ 171450 w 342900"/>
              <a:gd name="connsiteY14" fmla="*/ 114300 h 457200"/>
              <a:gd name="connsiteX15" fmla="*/ 142875 w 342900"/>
              <a:gd name="connsiteY15" fmla="*/ 85725 h 457200"/>
              <a:gd name="connsiteX16" fmla="*/ 171450 w 342900"/>
              <a:gd name="connsiteY16" fmla="*/ 57150 h 457200"/>
              <a:gd name="connsiteX17" fmla="*/ 272355 w 342900"/>
              <a:gd name="connsiteY17" fmla="*/ 243780 h 457200"/>
              <a:gd name="connsiteX18" fmla="*/ 158055 w 342900"/>
              <a:gd name="connsiteY18" fmla="*/ 358080 h 457200"/>
              <a:gd name="connsiteX19" fmla="*/ 127784 w 342900"/>
              <a:gd name="connsiteY19" fmla="*/ 358080 h 457200"/>
              <a:gd name="connsiteX20" fmla="*/ 70545 w 342900"/>
              <a:gd name="connsiteY20" fmla="*/ 300930 h 457200"/>
              <a:gd name="connsiteX21" fmla="*/ 70545 w 342900"/>
              <a:gd name="connsiteY21" fmla="*/ 270659 h 457200"/>
              <a:gd name="connsiteX22" fmla="*/ 100816 w 342900"/>
              <a:gd name="connsiteY22" fmla="*/ 270659 h 457200"/>
              <a:gd name="connsiteX23" fmla="*/ 142786 w 342900"/>
              <a:gd name="connsiteY23" fmla="*/ 312628 h 457200"/>
              <a:gd name="connsiteX24" fmla="*/ 241995 w 342900"/>
              <a:gd name="connsiteY24" fmla="*/ 213420 h 457200"/>
              <a:gd name="connsiteX25" fmla="*/ 272266 w 342900"/>
              <a:gd name="connsiteY25" fmla="*/ 213420 h 457200"/>
              <a:gd name="connsiteX26" fmla="*/ 272266 w 342900"/>
              <a:gd name="connsiteY26" fmla="*/ 24369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2900" h="457200">
                <a:moveTo>
                  <a:pt x="171450" y="0"/>
                </a:moveTo>
                <a:cubicBezTo>
                  <a:pt x="134124" y="0"/>
                  <a:pt x="102334" y="23842"/>
                  <a:pt x="90636" y="57150"/>
                </a:cubicBezTo>
                <a:lnTo>
                  <a:pt x="57150" y="57150"/>
                </a:lnTo>
                <a:cubicBezTo>
                  <a:pt x="25628" y="57150"/>
                  <a:pt x="0" y="82778"/>
                  <a:pt x="0" y="114300"/>
                </a:cubicBezTo>
                <a:lnTo>
                  <a:pt x="0" y="400050"/>
                </a:lnTo>
                <a:cubicBezTo>
                  <a:pt x="0" y="431572"/>
                  <a:pt x="25628" y="457200"/>
                  <a:pt x="57150" y="457200"/>
                </a:cubicBezTo>
                <a:lnTo>
                  <a:pt x="285750" y="457200"/>
                </a:lnTo>
                <a:cubicBezTo>
                  <a:pt x="317272" y="457200"/>
                  <a:pt x="342900" y="431572"/>
                  <a:pt x="342900" y="400050"/>
                </a:cubicBezTo>
                <a:lnTo>
                  <a:pt x="342900" y="114300"/>
                </a:lnTo>
                <a:cubicBezTo>
                  <a:pt x="342900" y="82778"/>
                  <a:pt x="317272" y="57150"/>
                  <a:pt x="285750" y="57150"/>
                </a:cubicBezTo>
                <a:lnTo>
                  <a:pt x="252264" y="57150"/>
                </a:lnTo>
                <a:cubicBezTo>
                  <a:pt x="240566" y="23842"/>
                  <a:pt x="208776" y="0"/>
                  <a:pt x="171450" y="0"/>
                </a:cubicBezTo>
                <a:close/>
                <a:moveTo>
                  <a:pt x="171450" y="57150"/>
                </a:moveTo>
                <a:cubicBezTo>
                  <a:pt x="187232" y="57150"/>
                  <a:pt x="200025" y="69943"/>
                  <a:pt x="200025" y="85725"/>
                </a:cubicBezTo>
                <a:cubicBezTo>
                  <a:pt x="200025" y="101507"/>
                  <a:pt x="187232" y="114300"/>
                  <a:pt x="171450" y="114300"/>
                </a:cubicBezTo>
                <a:cubicBezTo>
                  <a:pt x="155668" y="114300"/>
                  <a:pt x="142875" y="101507"/>
                  <a:pt x="142875" y="85725"/>
                </a:cubicBezTo>
                <a:cubicBezTo>
                  <a:pt x="142875" y="69943"/>
                  <a:pt x="155668" y="57150"/>
                  <a:pt x="171450" y="57150"/>
                </a:cubicBezTo>
                <a:close/>
                <a:moveTo>
                  <a:pt x="272355" y="243780"/>
                </a:moveTo>
                <a:lnTo>
                  <a:pt x="158055" y="358080"/>
                </a:lnTo>
                <a:cubicBezTo>
                  <a:pt x="149662" y="366474"/>
                  <a:pt x="136088" y="366474"/>
                  <a:pt x="127784" y="358080"/>
                </a:cubicBezTo>
                <a:lnTo>
                  <a:pt x="70545" y="300930"/>
                </a:lnTo>
                <a:cubicBezTo>
                  <a:pt x="62151" y="292537"/>
                  <a:pt x="62151" y="278963"/>
                  <a:pt x="70545" y="270659"/>
                </a:cubicBezTo>
                <a:cubicBezTo>
                  <a:pt x="78938" y="262354"/>
                  <a:pt x="92512" y="262265"/>
                  <a:pt x="100816" y="270659"/>
                </a:cubicBezTo>
                <a:lnTo>
                  <a:pt x="142786" y="312628"/>
                </a:lnTo>
                <a:lnTo>
                  <a:pt x="241995" y="213420"/>
                </a:lnTo>
                <a:cubicBezTo>
                  <a:pt x="250388" y="205026"/>
                  <a:pt x="263962" y="205026"/>
                  <a:pt x="272266" y="213420"/>
                </a:cubicBezTo>
                <a:cubicBezTo>
                  <a:pt x="280571" y="221813"/>
                  <a:pt x="280660" y="235387"/>
                  <a:pt x="272266" y="243691"/>
                </a:cubicBezTo>
                <a:close/>
              </a:path>
            </a:pathLst>
          </a:custGeom>
          <a:solidFill>
            <a:schemeClr val="bg1"/>
          </a:solidFill>
          <a:ln w="893" cap="flat">
            <a:noFill/>
            <a:prstDash val="solid"/>
            <a:miter/>
          </a:ln>
        </p:spPr>
        <p:txBody>
          <a:bodyPr rtlCol="0" anchor="ctr"/>
          <a:lstStyle/>
          <a:p>
            <a:endParaRPr lang="en-US"/>
          </a:p>
        </p:txBody>
      </p:sp>
      <p:sp>
        <p:nvSpPr>
          <p:cNvPr id="21" name="Graphic 250">
            <a:extLst>
              <a:ext uri="{FF2B5EF4-FFF2-40B4-BE49-F238E27FC236}">
                <a16:creationId xmlns:a16="http://schemas.microsoft.com/office/drawing/2014/main" id="{A7E86A8F-B986-7CC4-5170-08544812C8F7}"/>
              </a:ext>
              <a:ext uri="{C183D7F6-B498-43B3-948B-1728B52AA6E4}">
                <adec:decorative xmlns:adec="http://schemas.microsoft.com/office/drawing/2017/decorative" val="1"/>
              </a:ext>
            </a:extLst>
          </p:cNvPr>
          <p:cNvSpPr>
            <a:spLocks noChangeAspect="1"/>
          </p:cNvSpPr>
          <p:nvPr/>
        </p:nvSpPr>
        <p:spPr>
          <a:xfrm>
            <a:off x="3956125" y="4400650"/>
            <a:ext cx="278018" cy="317736"/>
          </a:xfrm>
          <a:custGeom>
            <a:avLst/>
            <a:gdLst>
              <a:gd name="connsiteX0" fmla="*/ 71438 w 400050"/>
              <a:gd name="connsiteY0" fmla="*/ 92869 h 457200"/>
              <a:gd name="connsiteX1" fmla="*/ 92869 w 400050"/>
              <a:gd name="connsiteY1" fmla="*/ 71438 h 457200"/>
              <a:gd name="connsiteX2" fmla="*/ 71438 w 400050"/>
              <a:gd name="connsiteY2" fmla="*/ 50006 h 457200"/>
              <a:gd name="connsiteX3" fmla="*/ 50006 w 400050"/>
              <a:gd name="connsiteY3" fmla="*/ 71438 h 457200"/>
              <a:gd name="connsiteX4" fmla="*/ 71438 w 400050"/>
              <a:gd name="connsiteY4" fmla="*/ 92869 h 457200"/>
              <a:gd name="connsiteX5" fmla="*/ 142875 w 400050"/>
              <a:gd name="connsiteY5" fmla="*/ 71438 h 457200"/>
              <a:gd name="connsiteX6" fmla="*/ 100013 w 400050"/>
              <a:gd name="connsiteY6" fmla="*/ 136892 h 457200"/>
              <a:gd name="connsiteX7" fmla="*/ 100013 w 400050"/>
              <a:gd name="connsiteY7" fmla="*/ 171450 h 457200"/>
              <a:gd name="connsiteX8" fmla="*/ 128588 w 400050"/>
              <a:gd name="connsiteY8" fmla="*/ 200025 h 457200"/>
              <a:gd name="connsiteX9" fmla="*/ 271463 w 400050"/>
              <a:gd name="connsiteY9" fmla="*/ 200025 h 457200"/>
              <a:gd name="connsiteX10" fmla="*/ 300038 w 400050"/>
              <a:gd name="connsiteY10" fmla="*/ 171450 h 457200"/>
              <a:gd name="connsiteX11" fmla="*/ 300038 w 400050"/>
              <a:gd name="connsiteY11" fmla="*/ 136892 h 457200"/>
              <a:gd name="connsiteX12" fmla="*/ 257175 w 400050"/>
              <a:gd name="connsiteY12" fmla="*/ 71438 h 457200"/>
              <a:gd name="connsiteX13" fmla="*/ 328613 w 400050"/>
              <a:gd name="connsiteY13" fmla="*/ 0 h 457200"/>
              <a:gd name="connsiteX14" fmla="*/ 400050 w 400050"/>
              <a:gd name="connsiteY14" fmla="*/ 71438 h 457200"/>
              <a:gd name="connsiteX15" fmla="*/ 357188 w 400050"/>
              <a:gd name="connsiteY15" fmla="*/ 136892 h 457200"/>
              <a:gd name="connsiteX16" fmla="*/ 357188 w 400050"/>
              <a:gd name="connsiteY16" fmla="*/ 171450 h 457200"/>
              <a:gd name="connsiteX17" fmla="*/ 271463 w 400050"/>
              <a:gd name="connsiteY17" fmla="*/ 257175 h 457200"/>
              <a:gd name="connsiteX18" fmla="*/ 228600 w 400050"/>
              <a:gd name="connsiteY18" fmla="*/ 257175 h 457200"/>
              <a:gd name="connsiteX19" fmla="*/ 228600 w 400050"/>
              <a:gd name="connsiteY19" fmla="*/ 320308 h 457200"/>
              <a:gd name="connsiteX20" fmla="*/ 271463 w 400050"/>
              <a:gd name="connsiteY20" fmla="*/ 385763 h 457200"/>
              <a:gd name="connsiteX21" fmla="*/ 200025 w 400050"/>
              <a:gd name="connsiteY21" fmla="*/ 457200 h 457200"/>
              <a:gd name="connsiteX22" fmla="*/ 128588 w 400050"/>
              <a:gd name="connsiteY22" fmla="*/ 385763 h 457200"/>
              <a:gd name="connsiteX23" fmla="*/ 171450 w 400050"/>
              <a:gd name="connsiteY23" fmla="*/ 320308 h 457200"/>
              <a:gd name="connsiteX24" fmla="*/ 171450 w 400050"/>
              <a:gd name="connsiteY24" fmla="*/ 257175 h 457200"/>
              <a:gd name="connsiteX25" fmla="*/ 128588 w 400050"/>
              <a:gd name="connsiteY25" fmla="*/ 257175 h 457200"/>
              <a:gd name="connsiteX26" fmla="*/ 42863 w 400050"/>
              <a:gd name="connsiteY26" fmla="*/ 171450 h 457200"/>
              <a:gd name="connsiteX27" fmla="*/ 42863 w 400050"/>
              <a:gd name="connsiteY27" fmla="*/ 136892 h 457200"/>
              <a:gd name="connsiteX28" fmla="*/ 0 w 400050"/>
              <a:gd name="connsiteY28" fmla="*/ 71438 h 457200"/>
              <a:gd name="connsiteX29" fmla="*/ 71438 w 400050"/>
              <a:gd name="connsiteY29" fmla="*/ 0 h 457200"/>
              <a:gd name="connsiteX30" fmla="*/ 142875 w 400050"/>
              <a:gd name="connsiteY30" fmla="*/ 71438 h 457200"/>
              <a:gd name="connsiteX31" fmla="*/ 328613 w 400050"/>
              <a:gd name="connsiteY31" fmla="*/ 92869 h 457200"/>
              <a:gd name="connsiteX32" fmla="*/ 350044 w 400050"/>
              <a:gd name="connsiteY32" fmla="*/ 71438 h 457200"/>
              <a:gd name="connsiteX33" fmla="*/ 328613 w 400050"/>
              <a:gd name="connsiteY33" fmla="*/ 50006 h 457200"/>
              <a:gd name="connsiteX34" fmla="*/ 307181 w 400050"/>
              <a:gd name="connsiteY34" fmla="*/ 71438 h 457200"/>
              <a:gd name="connsiteX35" fmla="*/ 328613 w 400050"/>
              <a:gd name="connsiteY35" fmla="*/ 92869 h 457200"/>
              <a:gd name="connsiteX36" fmla="*/ 221456 w 400050"/>
              <a:gd name="connsiteY36" fmla="*/ 385763 h 457200"/>
              <a:gd name="connsiteX37" fmla="*/ 200025 w 400050"/>
              <a:gd name="connsiteY37" fmla="*/ 364331 h 457200"/>
              <a:gd name="connsiteX38" fmla="*/ 178594 w 400050"/>
              <a:gd name="connsiteY38" fmla="*/ 385763 h 457200"/>
              <a:gd name="connsiteX39" fmla="*/ 200025 w 400050"/>
              <a:gd name="connsiteY39" fmla="*/ 407194 h 457200"/>
              <a:gd name="connsiteX40" fmla="*/ 221456 w 400050"/>
              <a:gd name="connsiteY40" fmla="*/ 385763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0050" h="457200">
                <a:moveTo>
                  <a:pt x="71438" y="92869"/>
                </a:moveTo>
                <a:cubicBezTo>
                  <a:pt x="83274" y="92869"/>
                  <a:pt x="92869" y="83274"/>
                  <a:pt x="92869" y="71438"/>
                </a:cubicBezTo>
                <a:cubicBezTo>
                  <a:pt x="92869" y="59601"/>
                  <a:pt x="83274" y="50006"/>
                  <a:pt x="71438" y="50006"/>
                </a:cubicBezTo>
                <a:cubicBezTo>
                  <a:pt x="59601" y="50006"/>
                  <a:pt x="50006" y="59601"/>
                  <a:pt x="50006" y="71438"/>
                </a:cubicBezTo>
                <a:cubicBezTo>
                  <a:pt x="50006" y="83274"/>
                  <a:pt x="59601" y="92869"/>
                  <a:pt x="71438" y="92869"/>
                </a:cubicBezTo>
                <a:close/>
                <a:moveTo>
                  <a:pt x="142875" y="71438"/>
                </a:moveTo>
                <a:cubicBezTo>
                  <a:pt x="142875" y="100727"/>
                  <a:pt x="125284" y="125909"/>
                  <a:pt x="100013" y="136892"/>
                </a:cubicBezTo>
                <a:lnTo>
                  <a:pt x="100013" y="171450"/>
                </a:lnTo>
                <a:cubicBezTo>
                  <a:pt x="100013" y="187256"/>
                  <a:pt x="112782" y="200025"/>
                  <a:pt x="128588" y="200025"/>
                </a:cubicBezTo>
                <a:lnTo>
                  <a:pt x="271463" y="200025"/>
                </a:lnTo>
                <a:cubicBezTo>
                  <a:pt x="287268" y="200025"/>
                  <a:pt x="300038" y="187256"/>
                  <a:pt x="300038" y="171450"/>
                </a:cubicBezTo>
                <a:lnTo>
                  <a:pt x="300038" y="136892"/>
                </a:lnTo>
                <a:cubicBezTo>
                  <a:pt x="274767" y="125909"/>
                  <a:pt x="257175" y="100727"/>
                  <a:pt x="257175" y="71438"/>
                </a:cubicBezTo>
                <a:cubicBezTo>
                  <a:pt x="257175" y="31968"/>
                  <a:pt x="289143" y="0"/>
                  <a:pt x="328613" y="0"/>
                </a:cubicBezTo>
                <a:cubicBezTo>
                  <a:pt x="368082" y="0"/>
                  <a:pt x="400050" y="31968"/>
                  <a:pt x="400050" y="71438"/>
                </a:cubicBezTo>
                <a:cubicBezTo>
                  <a:pt x="400050" y="100727"/>
                  <a:pt x="382459" y="125909"/>
                  <a:pt x="357188" y="136892"/>
                </a:cubicBezTo>
                <a:lnTo>
                  <a:pt x="357188" y="171450"/>
                </a:lnTo>
                <a:cubicBezTo>
                  <a:pt x="357188" y="218777"/>
                  <a:pt x="318790" y="257175"/>
                  <a:pt x="271463" y="257175"/>
                </a:cubicBezTo>
                <a:lnTo>
                  <a:pt x="228600" y="257175"/>
                </a:lnTo>
                <a:lnTo>
                  <a:pt x="228600" y="320308"/>
                </a:lnTo>
                <a:cubicBezTo>
                  <a:pt x="253871" y="331291"/>
                  <a:pt x="271463" y="356473"/>
                  <a:pt x="271463" y="385763"/>
                </a:cubicBezTo>
                <a:cubicBezTo>
                  <a:pt x="271463" y="425232"/>
                  <a:pt x="239494" y="457200"/>
                  <a:pt x="200025" y="457200"/>
                </a:cubicBezTo>
                <a:cubicBezTo>
                  <a:pt x="160556" y="457200"/>
                  <a:pt x="128588" y="425232"/>
                  <a:pt x="128588" y="385763"/>
                </a:cubicBezTo>
                <a:cubicBezTo>
                  <a:pt x="128588" y="356473"/>
                  <a:pt x="146179" y="331291"/>
                  <a:pt x="171450" y="320308"/>
                </a:cubicBezTo>
                <a:lnTo>
                  <a:pt x="171450" y="257175"/>
                </a:lnTo>
                <a:lnTo>
                  <a:pt x="128588" y="257175"/>
                </a:lnTo>
                <a:cubicBezTo>
                  <a:pt x="81260" y="257175"/>
                  <a:pt x="42863" y="218777"/>
                  <a:pt x="42863" y="171450"/>
                </a:cubicBezTo>
                <a:lnTo>
                  <a:pt x="42863" y="136892"/>
                </a:lnTo>
                <a:cubicBezTo>
                  <a:pt x="17591" y="125909"/>
                  <a:pt x="0" y="100727"/>
                  <a:pt x="0" y="71438"/>
                </a:cubicBezTo>
                <a:cubicBezTo>
                  <a:pt x="0" y="31968"/>
                  <a:pt x="31968" y="0"/>
                  <a:pt x="71438" y="0"/>
                </a:cubicBezTo>
                <a:cubicBezTo>
                  <a:pt x="110907" y="0"/>
                  <a:pt x="142875" y="31968"/>
                  <a:pt x="142875" y="71438"/>
                </a:cubicBezTo>
                <a:close/>
                <a:moveTo>
                  <a:pt x="328613" y="92869"/>
                </a:moveTo>
                <a:cubicBezTo>
                  <a:pt x="340449" y="92869"/>
                  <a:pt x="350044" y="83274"/>
                  <a:pt x="350044" y="71438"/>
                </a:cubicBezTo>
                <a:cubicBezTo>
                  <a:pt x="350044" y="59601"/>
                  <a:pt x="340449" y="50006"/>
                  <a:pt x="328613" y="50006"/>
                </a:cubicBezTo>
                <a:cubicBezTo>
                  <a:pt x="316776" y="50006"/>
                  <a:pt x="307181" y="59601"/>
                  <a:pt x="307181" y="71438"/>
                </a:cubicBezTo>
                <a:cubicBezTo>
                  <a:pt x="307181" y="83274"/>
                  <a:pt x="316776" y="92869"/>
                  <a:pt x="328613" y="92869"/>
                </a:cubicBezTo>
                <a:close/>
                <a:moveTo>
                  <a:pt x="221456" y="385763"/>
                </a:moveTo>
                <a:cubicBezTo>
                  <a:pt x="221456" y="373926"/>
                  <a:pt x="211861" y="364331"/>
                  <a:pt x="200025" y="364331"/>
                </a:cubicBezTo>
                <a:cubicBezTo>
                  <a:pt x="188189" y="364331"/>
                  <a:pt x="178594" y="373926"/>
                  <a:pt x="178594" y="385763"/>
                </a:cubicBezTo>
                <a:cubicBezTo>
                  <a:pt x="178594" y="397599"/>
                  <a:pt x="188189" y="407194"/>
                  <a:pt x="200025" y="407194"/>
                </a:cubicBezTo>
                <a:cubicBezTo>
                  <a:pt x="211861" y="407194"/>
                  <a:pt x="221456" y="397599"/>
                  <a:pt x="221456" y="385763"/>
                </a:cubicBezTo>
                <a:close/>
              </a:path>
            </a:pathLst>
          </a:custGeom>
          <a:solidFill>
            <a:schemeClr val="bg1"/>
          </a:solidFill>
          <a:ln w="893" cap="flat">
            <a:no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B54C5284-7459-812C-E7C6-87F88B1D9101}"/>
              </a:ext>
              <a:ext uri="{C183D7F6-B498-43B3-948B-1728B52AA6E4}">
                <adec:decorative xmlns:adec="http://schemas.microsoft.com/office/drawing/2017/decorative" val="1"/>
              </a:ext>
            </a:extLst>
          </p:cNvPr>
          <p:cNvGrpSpPr/>
          <p:nvPr/>
        </p:nvGrpSpPr>
        <p:grpSpPr>
          <a:xfrm>
            <a:off x="457200" y="6035060"/>
            <a:ext cx="2311400" cy="457200"/>
            <a:chOff x="457200" y="6035060"/>
            <a:chExt cx="2311400" cy="457200"/>
          </a:xfrm>
        </p:grpSpPr>
        <p:sp>
          <p:nvSpPr>
            <p:cNvPr id="37" name="Rounded Rectangle 21">
              <a:extLst>
                <a:ext uri="{FF2B5EF4-FFF2-40B4-BE49-F238E27FC236}">
                  <a16:creationId xmlns:a16="http://schemas.microsoft.com/office/drawing/2014/main" id="{ABCEABE4-5801-33B3-C21C-3EE475CCB222}"/>
                </a:ext>
              </a:extLst>
            </p:cNvPr>
            <p:cNvSpPr/>
            <p:nvPr/>
          </p:nvSpPr>
          <p:spPr>
            <a:xfrm>
              <a:off x="457200" y="6035060"/>
              <a:ext cx="2311399" cy="457200"/>
            </a:xfrm>
            <a:prstGeom prst="roundRect">
              <a:avLst>
                <a:gd name="adj" fmla="val 18105"/>
              </a:avLst>
            </a:prstGeom>
            <a:gradFill flip="none" rotWithShape="1">
              <a:gsLst>
                <a:gs pos="100000">
                  <a:schemeClr val="accent4"/>
                </a:gs>
                <a:gs pos="0">
                  <a:schemeClr val="accent5"/>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F3FA8DD-AC8A-4361-9F68-5586EC5C42C7}"/>
                </a:ext>
              </a:extLst>
            </p:cNvPr>
            <p:cNvGrpSpPr/>
            <p:nvPr/>
          </p:nvGrpSpPr>
          <p:grpSpPr>
            <a:xfrm>
              <a:off x="457200" y="6035060"/>
              <a:ext cx="457200" cy="457200"/>
              <a:chOff x="0" y="6400800"/>
              <a:chExt cx="457200" cy="457200"/>
            </a:xfrm>
          </p:grpSpPr>
          <p:sp>
            <p:nvSpPr>
              <p:cNvPr id="43" name="Rounded Rectangle 42">
                <a:hlinkClick r:id="" action="ppaction://hlinkshowjump?jump=firstslide"/>
                <a:extLst>
                  <a:ext uri="{FF2B5EF4-FFF2-40B4-BE49-F238E27FC236}">
                    <a16:creationId xmlns:a16="http://schemas.microsoft.com/office/drawing/2014/main" id="{C40269D9-23D8-D982-6025-CE003CB994B9}"/>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Graphic 6">
                <a:hlinkClick r:id="" action="ppaction://hlinkshowjump?jump=firstslide"/>
                <a:extLst>
                  <a:ext uri="{FF2B5EF4-FFF2-40B4-BE49-F238E27FC236}">
                    <a16:creationId xmlns:a16="http://schemas.microsoft.com/office/drawing/2014/main" id="{F3E7CED8-E03A-0904-57F6-A8F983E08EBC}"/>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39" name="TextBox 38">
              <a:hlinkClick r:id="" action="ppaction://hlinkshowjump?jump=previousslide"/>
              <a:extLst>
                <a:ext uri="{FF2B5EF4-FFF2-40B4-BE49-F238E27FC236}">
                  <a16:creationId xmlns:a16="http://schemas.microsoft.com/office/drawing/2014/main" id="{1950150F-D501-EBF8-9E2F-BDBE5FA47344}"/>
                </a:ext>
              </a:extLst>
            </p:cNvPr>
            <p:cNvSpPr txBox="1"/>
            <p:nvPr/>
          </p:nvSpPr>
          <p:spPr>
            <a:xfrm>
              <a:off x="1143000" y="6186716"/>
              <a:ext cx="347852" cy="153888"/>
            </a:xfrm>
            <a:prstGeom prst="rect">
              <a:avLst/>
            </a:prstGeom>
            <a:noFill/>
          </p:spPr>
          <p:txBody>
            <a:bodyPr wrap="none" lIns="0" tIns="0" rIns="0" bIns="0" rtlCol="0">
              <a:spAutoFit/>
            </a:bodyPr>
            <a:lstStyle/>
            <a:p>
              <a:r>
                <a:rPr lang="en-US" sz="1000"/>
                <a:t>BACK</a:t>
              </a:r>
            </a:p>
          </p:txBody>
        </p:sp>
        <p:sp>
          <p:nvSpPr>
            <p:cNvPr id="40" name="Rounded Rectangle 39">
              <a:extLst>
                <a:ext uri="{FF2B5EF4-FFF2-40B4-BE49-F238E27FC236}">
                  <a16:creationId xmlns:a16="http://schemas.microsoft.com/office/drawing/2014/main" id="{C59208B5-33DF-FA4C-61F1-03F3BDB5AE59}"/>
                </a:ext>
              </a:extLst>
            </p:cNvPr>
            <p:cNvSpPr>
              <a:spLocks noChangeAspect="1"/>
            </p:cNvSpPr>
            <p:nvPr/>
          </p:nvSpPr>
          <p:spPr>
            <a:xfrm>
              <a:off x="2311400" y="6035060"/>
              <a:ext cx="457200" cy="457200"/>
            </a:xfrm>
            <a:prstGeom prst="roundRect">
              <a:avLst/>
            </a:prstGeom>
            <a:solidFill>
              <a:schemeClr val="accent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3</a:t>
              </a:fld>
              <a:endParaRPr lang="en-US" sz="1000">
                <a:solidFill>
                  <a:schemeClr val="tx1"/>
                </a:solidFill>
              </a:endParaRPr>
            </a:p>
          </p:txBody>
        </p:sp>
        <p:sp>
          <p:nvSpPr>
            <p:cNvPr id="41" name="TextBox 40">
              <a:hlinkClick r:id="" action="ppaction://hlinkshowjump?jump=nextslide"/>
              <a:extLst>
                <a:ext uri="{FF2B5EF4-FFF2-40B4-BE49-F238E27FC236}">
                  <a16:creationId xmlns:a16="http://schemas.microsoft.com/office/drawing/2014/main" id="{927EEF17-830F-8CBF-6505-88B3B111B5FE}"/>
                </a:ext>
              </a:extLst>
            </p:cNvPr>
            <p:cNvSpPr txBox="1"/>
            <p:nvPr/>
          </p:nvSpPr>
          <p:spPr>
            <a:xfrm>
              <a:off x="1719452" y="6186716"/>
              <a:ext cx="341440" cy="153888"/>
            </a:xfrm>
            <a:prstGeom prst="rect">
              <a:avLst/>
            </a:prstGeom>
            <a:noFill/>
          </p:spPr>
          <p:txBody>
            <a:bodyPr wrap="none" lIns="0" tIns="0" rIns="0" bIns="0" rtlCol="0">
              <a:spAutoFit/>
            </a:bodyPr>
            <a:lstStyle/>
            <a:p>
              <a:r>
                <a:rPr lang="en-US" sz="1000"/>
                <a:t>NEXT</a:t>
              </a:r>
            </a:p>
          </p:txBody>
        </p:sp>
        <p:cxnSp>
          <p:nvCxnSpPr>
            <p:cNvPr id="42" name="Straight Connector 41">
              <a:extLst>
                <a:ext uri="{FF2B5EF4-FFF2-40B4-BE49-F238E27FC236}">
                  <a16:creationId xmlns:a16="http://schemas.microsoft.com/office/drawing/2014/main" id="{06BF222D-7832-BF5C-F07F-B42407DB607B}"/>
                </a:ext>
              </a:extLst>
            </p:cNvPr>
            <p:cNvCxnSpPr>
              <a:cxnSpLocks/>
            </p:cNvCxnSpPr>
            <p:nvPr/>
          </p:nvCxnSpPr>
          <p:spPr>
            <a:xfrm>
              <a:off x="1605152" y="6149360"/>
              <a:ext cx="0" cy="228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557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7F650-58B7-439E-AE4A-6219AA052F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78AD38-D940-65E3-6F54-642AA4C479B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2704376"/>
            <a:ext cx="12192000" cy="41536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0DDD47B-1B4F-F909-3882-3D79A256A74F}"/>
              </a:ext>
            </a:extLst>
          </p:cNvPr>
          <p:cNvSpPr txBox="1">
            <a:spLocks noGrp="1"/>
          </p:cNvSpPr>
          <p:nvPr>
            <p:ph type="title" idx="4294967295"/>
          </p:nvPr>
        </p:nvSpPr>
        <p:spPr>
          <a:xfrm>
            <a:off x="457199" y="457200"/>
            <a:ext cx="6451601"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n-lt"/>
                <a:ea typeface="+mn-ea"/>
                <a:cs typeface="+mn-cs"/>
              </a:rPr>
              <a:t>Streamline documentation with new levels of customization </a:t>
            </a:r>
          </a:p>
        </p:txBody>
      </p:sp>
      <p:sp>
        <p:nvSpPr>
          <p:cNvPr id="7" name="TextBox 6">
            <a:extLst>
              <a:ext uri="{FF2B5EF4-FFF2-40B4-BE49-F238E27FC236}">
                <a16:creationId xmlns:a16="http://schemas.microsoft.com/office/drawing/2014/main" id="{BB7595DA-8277-3924-2BB4-6CADACD5479A}"/>
              </a:ext>
            </a:extLst>
          </p:cNvPr>
          <p:cNvSpPr txBox="1"/>
          <p:nvPr/>
        </p:nvSpPr>
        <p:spPr>
          <a:xfrm>
            <a:off x="457198" y="1615541"/>
            <a:ext cx="7430549" cy="915379"/>
          </a:xfrm>
          <a:prstGeom prst="rect">
            <a:avLst/>
          </a:prstGeom>
          <a:noFill/>
        </p:spPr>
        <p:txBody>
          <a:bodyPr wrap="square" lIns="0" tIns="0" rIns="0" bIns="0" rtlCol="0">
            <a:spAutoFit/>
          </a:bodyPr>
          <a:lstStyle/>
          <a:p>
            <a:pPr algn="l">
              <a:lnSpc>
                <a:spcPts val="1800"/>
              </a:lnSpc>
              <a:spcAft>
                <a:spcPts val="1200"/>
              </a:spcAft>
            </a:pPr>
            <a:r>
              <a:rPr lang="en-US" sz="1400"/>
              <a:t>Lighten the documentation load so clinicians can spend less time clicking and more time on what matters most—patient care. By streamlining charting, notes, and flowsheets, it reduces rework and documentation time to </a:t>
            </a:r>
            <a:r>
              <a:rPr lang="en-US" sz="1400" b="1"/>
              <a:t>improve work-life balance, lower cognitive load, and minimize burnout.</a:t>
            </a:r>
          </a:p>
        </p:txBody>
      </p:sp>
      <p:sp>
        <p:nvSpPr>
          <p:cNvPr id="22" name="TextBox 21">
            <a:extLst>
              <a:ext uri="{FF2B5EF4-FFF2-40B4-BE49-F238E27FC236}">
                <a16:creationId xmlns:a16="http://schemas.microsoft.com/office/drawing/2014/main" id="{A7ED7EE2-F671-E68A-7723-887CEFEDD8BD}"/>
              </a:ext>
            </a:extLst>
          </p:cNvPr>
          <p:cNvSpPr txBox="1"/>
          <p:nvPr/>
        </p:nvSpPr>
        <p:spPr>
          <a:xfrm>
            <a:off x="457200" y="2862652"/>
            <a:ext cx="3838575" cy="222818"/>
          </a:xfrm>
          <a:prstGeom prst="rect">
            <a:avLst/>
          </a:prstGeom>
          <a:noFill/>
        </p:spPr>
        <p:txBody>
          <a:bodyPr wrap="square" lIns="0" tIns="0" rIns="0" bIns="0" rtlCol="0">
            <a:spAutoFit/>
          </a:bodyPr>
          <a:lstStyle/>
          <a:p>
            <a:pPr algn="l">
              <a:lnSpc>
                <a:spcPts val="1800"/>
              </a:lnSpc>
              <a:spcAft>
                <a:spcPts val="1200"/>
              </a:spcAft>
            </a:pPr>
            <a:r>
              <a:rPr lang="en-US" sz="1400" b="1"/>
              <a:t>Key capabilities:</a:t>
            </a:r>
          </a:p>
        </p:txBody>
      </p:sp>
      <p:sp>
        <p:nvSpPr>
          <p:cNvPr id="23" name="TextBox 22">
            <a:extLst>
              <a:ext uri="{FF2B5EF4-FFF2-40B4-BE49-F238E27FC236}">
                <a16:creationId xmlns:a16="http://schemas.microsoft.com/office/drawing/2014/main" id="{5427845F-F6FB-1A70-2DE1-5C5836F0CC18}"/>
              </a:ext>
            </a:extLst>
          </p:cNvPr>
          <p:cNvSpPr txBox="1"/>
          <p:nvPr/>
        </p:nvSpPr>
        <p:spPr>
          <a:xfrm>
            <a:off x="1095168" y="3243745"/>
            <a:ext cx="3319173" cy="2508507"/>
          </a:xfrm>
          <a:prstGeom prst="rect">
            <a:avLst/>
          </a:prstGeom>
          <a:noFill/>
        </p:spPr>
        <p:txBody>
          <a:bodyPr wrap="square" lIns="0" tIns="0" rIns="0" bIns="0" rtlCol="0">
            <a:spAutoFit/>
          </a:bodyPr>
          <a:lstStyle/>
          <a:p>
            <a:pPr marR="0" lvl="0">
              <a:lnSpc>
                <a:spcPct val="115000"/>
              </a:lnSpc>
              <a:spcAft>
                <a:spcPts val="1400"/>
              </a:spcAft>
            </a:pPr>
            <a:r>
              <a:rPr lang="en-US" sz="1400" b="1" kern="100">
                <a:effectLst/>
                <a:ea typeface="Arial" panose="020B0604020202020204" pitchFamily="34" charset="0"/>
                <a:cs typeface="Times New Roman" panose="02020603050405020304" pitchFamily="18" charset="0"/>
              </a:rPr>
              <a:t>Ambient conversation capture </a:t>
            </a:r>
            <a:r>
              <a:rPr lang="en-US" sz="1400" kern="100">
                <a:effectLst/>
                <a:ea typeface="Arial" panose="020B0604020202020204" pitchFamily="34" charset="0"/>
                <a:cs typeface="Times New Roman" panose="02020603050405020304" pitchFamily="18" charset="0"/>
              </a:rPr>
              <a:t>with multiparty, multilingual support</a:t>
            </a:r>
          </a:p>
          <a:p>
            <a:pPr marR="0" lvl="0">
              <a:lnSpc>
                <a:spcPct val="115000"/>
              </a:lnSpc>
              <a:spcAft>
                <a:spcPts val="1400"/>
              </a:spcAft>
            </a:pPr>
            <a:r>
              <a:rPr lang="en-US" sz="1400" b="1" kern="100">
                <a:effectLst/>
                <a:ea typeface="Arial" panose="020B0604020202020204" pitchFamily="34" charset="0"/>
                <a:cs typeface="Times New Roman" panose="02020603050405020304" pitchFamily="18" charset="0"/>
              </a:rPr>
              <a:t>Automatic note conversion </a:t>
            </a:r>
            <a:r>
              <a:rPr lang="en-US" sz="1400" kern="100">
                <a:effectLst/>
                <a:ea typeface="Arial" panose="020B0604020202020204" pitchFamily="34" charset="0"/>
                <a:cs typeface="Times New Roman" panose="02020603050405020304" pitchFamily="18" charset="0"/>
              </a:rPr>
              <a:t>into comprehensive specialty notes</a:t>
            </a:r>
          </a:p>
          <a:p>
            <a:pPr marR="0" lvl="0">
              <a:lnSpc>
                <a:spcPct val="115000"/>
              </a:lnSpc>
              <a:spcAft>
                <a:spcPts val="1400"/>
              </a:spcAft>
            </a:pPr>
            <a:r>
              <a:rPr lang="en-US" sz="1400" b="1" kern="100">
                <a:effectLst/>
                <a:ea typeface="Arial" panose="020B0604020202020204" pitchFamily="34" charset="0"/>
                <a:cs typeface="Times New Roman" panose="02020603050405020304" pitchFamily="18" charset="0"/>
              </a:rPr>
              <a:t>Custom style, formatting, and templates </a:t>
            </a:r>
            <a:r>
              <a:rPr lang="en-US" sz="1400" kern="100">
                <a:effectLst/>
                <a:ea typeface="Arial" panose="020B0604020202020204" pitchFamily="34" charset="0"/>
                <a:cs typeface="Times New Roman" panose="02020603050405020304" pitchFamily="18" charset="0"/>
              </a:rPr>
              <a:t>automatically applied or on-demand</a:t>
            </a:r>
          </a:p>
          <a:p>
            <a:pPr marR="0" lvl="0">
              <a:lnSpc>
                <a:spcPct val="115000"/>
              </a:lnSpc>
              <a:spcAft>
                <a:spcPts val="1400"/>
              </a:spcAft>
            </a:pPr>
            <a:r>
              <a:rPr lang="en-US" sz="1400" b="1" kern="100">
                <a:effectLst/>
                <a:ea typeface="Arial" panose="020B0604020202020204" pitchFamily="34" charset="0"/>
                <a:cs typeface="Times New Roman" panose="02020603050405020304" pitchFamily="18" charset="0"/>
              </a:rPr>
              <a:t>Prompt and text library </a:t>
            </a:r>
            <a:r>
              <a:rPr lang="en-US" sz="1400" kern="100">
                <a:effectLst/>
                <a:ea typeface="Arial" panose="020B0604020202020204" pitchFamily="34" charset="0"/>
                <a:cs typeface="Times New Roman" panose="02020603050405020304" pitchFamily="18" charset="0"/>
              </a:rPr>
              <a:t>to save time with frequently used shortcuts</a:t>
            </a:r>
          </a:p>
        </p:txBody>
      </p:sp>
      <p:sp>
        <p:nvSpPr>
          <p:cNvPr id="24" name="TextBox 23">
            <a:extLst>
              <a:ext uri="{FF2B5EF4-FFF2-40B4-BE49-F238E27FC236}">
                <a16:creationId xmlns:a16="http://schemas.microsoft.com/office/drawing/2014/main" id="{BDA85D05-9EA8-365D-6FC1-50019623AB9C}"/>
              </a:ext>
            </a:extLst>
          </p:cNvPr>
          <p:cNvSpPr txBox="1"/>
          <p:nvPr/>
        </p:nvSpPr>
        <p:spPr>
          <a:xfrm>
            <a:off x="5492430" y="3243745"/>
            <a:ext cx="2407516" cy="2328971"/>
          </a:xfrm>
          <a:prstGeom prst="rect">
            <a:avLst/>
          </a:prstGeom>
          <a:noFill/>
        </p:spPr>
        <p:txBody>
          <a:bodyPr wrap="square" lIns="0" tIns="0" rIns="0" bIns="0" rtlCol="0">
            <a:spAutoFit/>
          </a:bodyPr>
          <a:lstStyle/>
          <a:p>
            <a:pPr marR="0" lvl="0">
              <a:lnSpc>
                <a:spcPct val="115000"/>
              </a:lnSpc>
              <a:spcAft>
                <a:spcPts val="1400"/>
              </a:spcAft>
            </a:pPr>
            <a:r>
              <a:rPr lang="en-US" sz="1400" b="1" kern="100">
                <a:effectLst/>
                <a:ea typeface="Arial" panose="020B0604020202020204" pitchFamily="34" charset="0"/>
                <a:cs typeface="Times New Roman" panose="02020603050405020304" pitchFamily="18" charset="0"/>
              </a:rPr>
              <a:t>AI note assist </a:t>
            </a:r>
            <a:r>
              <a:rPr lang="en-US" sz="1400" kern="100">
                <a:effectLst/>
                <a:ea typeface="Arial" panose="020B0604020202020204" pitchFamily="34" charset="0"/>
                <a:cs typeface="Times New Roman" panose="02020603050405020304" pitchFamily="18" charset="0"/>
              </a:rPr>
              <a:t>to edit, query, summarize, and create content</a:t>
            </a:r>
          </a:p>
          <a:p>
            <a:pPr marR="0" lvl="0">
              <a:lnSpc>
                <a:spcPct val="115000"/>
              </a:lnSpc>
              <a:spcAft>
                <a:spcPts val="1400"/>
              </a:spcAft>
            </a:pPr>
            <a:r>
              <a:rPr lang="en-US" sz="1400" b="1" kern="100">
                <a:effectLst/>
                <a:ea typeface="Arial" panose="020B0604020202020204" pitchFamily="34" charset="0"/>
                <a:cs typeface="Times New Roman" panose="02020603050405020304" pitchFamily="18" charset="0"/>
              </a:rPr>
              <a:t>ED MDM note style </a:t>
            </a:r>
            <a:r>
              <a:rPr lang="en-US" sz="1400" kern="100">
                <a:effectLst/>
                <a:ea typeface="Arial" panose="020B0604020202020204" pitchFamily="34" charset="0"/>
                <a:cs typeface="Times New Roman" panose="02020603050405020304" pitchFamily="18" charset="0"/>
              </a:rPr>
              <a:t>to </a:t>
            </a:r>
            <a:br>
              <a:rPr lang="en-US" sz="1400" kern="100">
                <a:effectLst/>
                <a:ea typeface="Arial" panose="020B0604020202020204" pitchFamily="34" charset="0"/>
                <a:cs typeface="Times New Roman" panose="02020603050405020304" pitchFamily="18" charset="0"/>
              </a:rPr>
            </a:br>
            <a:r>
              <a:rPr lang="en-US" sz="1400" kern="100">
                <a:effectLst/>
                <a:ea typeface="Arial" panose="020B0604020202020204" pitchFamily="34" charset="0"/>
                <a:cs typeface="Times New Roman" panose="02020603050405020304" pitchFamily="18" charset="0"/>
              </a:rPr>
              <a:t>capture thought process and patient journey</a:t>
            </a:r>
          </a:p>
          <a:p>
            <a:pPr marR="0" lvl="0">
              <a:lnSpc>
                <a:spcPct val="115000"/>
              </a:lnSpc>
              <a:spcAft>
                <a:spcPts val="1400"/>
              </a:spcAft>
            </a:pPr>
            <a:r>
              <a:rPr lang="en-US" sz="1400" b="1" kern="100">
                <a:effectLst/>
                <a:ea typeface="Arial" panose="020B0604020202020204" pitchFamily="34" charset="0"/>
                <a:cs typeface="Times New Roman" panose="02020603050405020304" pitchFamily="18" charset="0"/>
              </a:rPr>
              <a:t>Specialty-specific AI models </a:t>
            </a:r>
            <a:r>
              <a:rPr lang="en-US" sz="1400" kern="100">
                <a:effectLst/>
                <a:ea typeface="Arial" panose="020B0604020202020204" pitchFamily="34" charset="0"/>
                <a:cs typeface="Times New Roman" panose="02020603050405020304" pitchFamily="18" charset="0"/>
              </a:rPr>
              <a:t>to precisely capture specialty content</a:t>
            </a:r>
          </a:p>
        </p:txBody>
      </p:sp>
      <p:sp>
        <p:nvSpPr>
          <p:cNvPr id="36" name="Rectangle 35">
            <a:extLst>
              <a:ext uri="{FF2B5EF4-FFF2-40B4-BE49-F238E27FC236}">
                <a16:creationId xmlns:a16="http://schemas.microsoft.com/office/drawing/2014/main" id="{D4ABF031-2A9D-5B39-8676-37825816F9D9}"/>
              </a:ext>
              <a:ext uri="{C183D7F6-B498-43B3-948B-1728B52AA6E4}">
                <adec:decorative xmlns:adec="http://schemas.microsoft.com/office/drawing/2017/decorative" val="1"/>
              </a:ext>
            </a:extLst>
          </p:cNvPr>
          <p:cNvSpPr/>
          <p:nvPr/>
        </p:nvSpPr>
        <p:spPr>
          <a:xfrm rot="5400000">
            <a:off x="7424612" y="2090615"/>
            <a:ext cx="6858000" cy="2676772"/>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E49CD44-2AF8-E29B-5735-10001F69EF3C}"/>
              </a:ext>
              <a:ext uri="{C183D7F6-B498-43B3-948B-1728B52AA6E4}">
                <adec:decorative xmlns:adec="http://schemas.microsoft.com/office/drawing/2017/decorative" val="1"/>
              </a:ext>
            </a:extLst>
          </p:cNvPr>
          <p:cNvGrpSpPr/>
          <p:nvPr/>
        </p:nvGrpSpPr>
        <p:grpSpPr>
          <a:xfrm>
            <a:off x="8332343" y="456119"/>
            <a:ext cx="3030305" cy="6109480"/>
            <a:chOff x="8342531" y="1273244"/>
            <a:chExt cx="2509185" cy="5058836"/>
          </a:xfrm>
        </p:grpSpPr>
        <p:pic>
          <p:nvPicPr>
            <p:cNvPr id="4" name="Picture 3" descr="A screenshot of a phone&#10;&#10;AI-generated content may be incorrect.">
              <a:extLst>
                <a:ext uri="{FF2B5EF4-FFF2-40B4-BE49-F238E27FC236}">
                  <a16:creationId xmlns:a16="http://schemas.microsoft.com/office/drawing/2014/main" id="{F83A5E0D-EB75-E620-F3B6-BCDB482DEB89}"/>
                </a:ext>
              </a:extLst>
            </p:cNvPr>
            <p:cNvPicPr>
              <a:picLocks noChangeAspect="1"/>
            </p:cNvPicPr>
            <p:nvPr/>
          </p:nvPicPr>
          <p:blipFill>
            <a:blip r:embed="rId3"/>
            <a:srcRect l="7199" t="1799" r="7241" b="5197"/>
            <a:stretch/>
          </p:blipFill>
          <p:spPr>
            <a:xfrm>
              <a:off x="8494607" y="1407788"/>
              <a:ext cx="2216450" cy="4802889"/>
            </a:xfrm>
            <a:prstGeom prst="roundRect">
              <a:avLst>
                <a:gd name="adj" fmla="val 9417"/>
              </a:avLst>
            </a:prstGeom>
          </p:spPr>
        </p:pic>
        <p:pic>
          <p:nvPicPr>
            <p:cNvPr id="5" name="Picture 4">
              <a:extLst>
                <a:ext uri="{FF2B5EF4-FFF2-40B4-BE49-F238E27FC236}">
                  <a16:creationId xmlns:a16="http://schemas.microsoft.com/office/drawing/2014/main" id="{052B4F1C-F15A-E2F0-A1B3-2873ADD2604F}"/>
                </a:ext>
              </a:extLst>
            </p:cNvPr>
            <p:cNvPicPr>
              <a:picLocks noChangeAspect="1"/>
            </p:cNvPicPr>
            <p:nvPr/>
          </p:nvPicPr>
          <p:blipFill>
            <a:blip r:embed="rId4"/>
            <a:stretch>
              <a:fillRect/>
            </a:stretch>
          </p:blipFill>
          <p:spPr>
            <a:xfrm>
              <a:off x="8342531" y="1273244"/>
              <a:ext cx="2509185" cy="5058836"/>
            </a:xfrm>
            <a:prstGeom prst="rect">
              <a:avLst/>
            </a:prstGeom>
          </p:spPr>
        </p:pic>
      </p:grpSp>
      <p:sp>
        <p:nvSpPr>
          <p:cNvPr id="25" name="Rounded Rectangle 24">
            <a:extLst>
              <a:ext uri="{FF2B5EF4-FFF2-40B4-BE49-F238E27FC236}">
                <a16:creationId xmlns:a16="http://schemas.microsoft.com/office/drawing/2014/main" id="{01645DBF-216A-72E7-7159-5CCF5E4461F5}"/>
              </a:ext>
              <a:ext uri="{C183D7F6-B498-43B3-948B-1728B52AA6E4}">
                <adec:decorative xmlns:adec="http://schemas.microsoft.com/office/drawing/2017/decorative" val="1"/>
              </a:ext>
            </a:extLst>
          </p:cNvPr>
          <p:cNvSpPr/>
          <p:nvPr/>
        </p:nvSpPr>
        <p:spPr>
          <a:xfrm>
            <a:off x="457198" y="3242561"/>
            <a:ext cx="457200" cy="457200"/>
          </a:xfrm>
          <a:prstGeom prst="roundRect">
            <a:avLst/>
          </a:prstGeom>
          <a:solidFill>
            <a:schemeClr val="bg1"/>
          </a:solidFill>
          <a:ln w="12700">
            <a:gradFill>
              <a:gsLst>
                <a:gs pos="54020">
                  <a:schemeClr val="accent2"/>
                </a:gs>
                <a:gs pos="0">
                  <a:schemeClr val="accent1"/>
                </a:gs>
                <a:gs pos="100000">
                  <a:schemeClr val="accent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06D2B195-00F5-12AD-FCD3-C59DBFCDA7C2}"/>
              </a:ext>
              <a:ext uri="{C183D7F6-B498-43B3-948B-1728B52AA6E4}">
                <adec:decorative xmlns:adec="http://schemas.microsoft.com/office/drawing/2017/decorative" val="1"/>
              </a:ext>
            </a:extLst>
          </p:cNvPr>
          <p:cNvSpPr/>
          <p:nvPr/>
        </p:nvSpPr>
        <p:spPr>
          <a:xfrm>
            <a:off x="457198" y="3911864"/>
            <a:ext cx="457200" cy="457200"/>
          </a:xfrm>
          <a:prstGeom prst="roundRect">
            <a:avLst/>
          </a:prstGeom>
          <a:solidFill>
            <a:schemeClr val="bg1"/>
          </a:solidFill>
          <a:ln w="12700">
            <a:gradFill>
              <a:gsLst>
                <a:gs pos="54020">
                  <a:schemeClr val="accent2"/>
                </a:gs>
                <a:gs pos="0">
                  <a:schemeClr val="accent1"/>
                </a:gs>
                <a:gs pos="100000">
                  <a:schemeClr val="accent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C9029C1D-A484-1657-5DBC-73A71136EC61}"/>
              </a:ext>
              <a:ext uri="{C183D7F6-B498-43B3-948B-1728B52AA6E4}">
                <adec:decorative xmlns:adec="http://schemas.microsoft.com/office/drawing/2017/decorative" val="1"/>
              </a:ext>
            </a:extLst>
          </p:cNvPr>
          <p:cNvSpPr/>
          <p:nvPr/>
        </p:nvSpPr>
        <p:spPr>
          <a:xfrm>
            <a:off x="457198" y="4581167"/>
            <a:ext cx="457200" cy="457200"/>
          </a:xfrm>
          <a:prstGeom prst="roundRect">
            <a:avLst/>
          </a:prstGeom>
          <a:solidFill>
            <a:schemeClr val="bg1"/>
          </a:solidFill>
          <a:ln w="12700">
            <a:gradFill>
              <a:gsLst>
                <a:gs pos="54020">
                  <a:schemeClr val="accent2"/>
                </a:gs>
                <a:gs pos="0">
                  <a:schemeClr val="accent1"/>
                </a:gs>
                <a:gs pos="100000">
                  <a:schemeClr val="accent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492973C4-EEB7-8FC1-F1ED-CCB3EB05D36C}"/>
              </a:ext>
              <a:ext uri="{C183D7F6-B498-43B3-948B-1728B52AA6E4}">
                <adec:decorative xmlns:adec="http://schemas.microsoft.com/office/drawing/2017/decorative" val="1"/>
              </a:ext>
            </a:extLst>
          </p:cNvPr>
          <p:cNvSpPr/>
          <p:nvPr/>
        </p:nvSpPr>
        <p:spPr>
          <a:xfrm>
            <a:off x="457198" y="5295479"/>
            <a:ext cx="457200" cy="457200"/>
          </a:xfrm>
          <a:prstGeom prst="roundRect">
            <a:avLst/>
          </a:prstGeom>
          <a:solidFill>
            <a:schemeClr val="bg1"/>
          </a:solidFill>
          <a:ln w="12700">
            <a:gradFill>
              <a:gsLst>
                <a:gs pos="54020">
                  <a:schemeClr val="accent2"/>
                </a:gs>
                <a:gs pos="0">
                  <a:schemeClr val="accent1"/>
                </a:gs>
                <a:gs pos="100000">
                  <a:schemeClr val="accent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raphic 224">
            <a:extLst>
              <a:ext uri="{FF2B5EF4-FFF2-40B4-BE49-F238E27FC236}">
                <a16:creationId xmlns:a16="http://schemas.microsoft.com/office/drawing/2014/main" id="{C36016F7-B351-09C6-3C82-1C8DF1FCC30C}"/>
              </a:ext>
              <a:ext uri="{C183D7F6-B498-43B3-948B-1728B52AA6E4}">
                <adec:decorative xmlns:adec="http://schemas.microsoft.com/office/drawing/2017/decorative" val="1"/>
              </a:ext>
            </a:extLst>
          </p:cNvPr>
          <p:cNvSpPr/>
          <p:nvPr/>
        </p:nvSpPr>
        <p:spPr>
          <a:xfrm>
            <a:off x="564224" y="3394361"/>
            <a:ext cx="244669" cy="174771"/>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tx2"/>
          </a:solidFill>
          <a:ln w="893" cap="flat">
            <a:noFill/>
            <a:prstDash val="solid"/>
            <a:miter/>
          </a:ln>
        </p:spPr>
        <p:txBody>
          <a:bodyPr rtlCol="0" anchor="ctr"/>
          <a:lstStyle/>
          <a:p>
            <a:endParaRPr lang="en-US"/>
          </a:p>
        </p:txBody>
      </p:sp>
      <p:sp>
        <p:nvSpPr>
          <p:cNvPr id="39" name="Graphic 224">
            <a:extLst>
              <a:ext uri="{FF2B5EF4-FFF2-40B4-BE49-F238E27FC236}">
                <a16:creationId xmlns:a16="http://schemas.microsoft.com/office/drawing/2014/main" id="{86E658AE-6C64-10AD-5B53-AC17A4B5AC2F}"/>
              </a:ext>
              <a:ext uri="{C183D7F6-B498-43B3-948B-1728B52AA6E4}">
                <adec:decorative xmlns:adec="http://schemas.microsoft.com/office/drawing/2017/decorative" val="1"/>
              </a:ext>
            </a:extLst>
          </p:cNvPr>
          <p:cNvSpPr/>
          <p:nvPr/>
        </p:nvSpPr>
        <p:spPr>
          <a:xfrm>
            <a:off x="564224" y="4056513"/>
            <a:ext cx="244669" cy="174771"/>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tx2"/>
          </a:solidFill>
          <a:ln w="893" cap="flat">
            <a:noFill/>
            <a:prstDash val="solid"/>
            <a:miter/>
          </a:ln>
        </p:spPr>
        <p:txBody>
          <a:bodyPr rtlCol="0" anchor="ctr"/>
          <a:lstStyle/>
          <a:p>
            <a:endParaRPr lang="en-US"/>
          </a:p>
        </p:txBody>
      </p:sp>
      <p:sp>
        <p:nvSpPr>
          <p:cNvPr id="40" name="Graphic 224">
            <a:extLst>
              <a:ext uri="{FF2B5EF4-FFF2-40B4-BE49-F238E27FC236}">
                <a16:creationId xmlns:a16="http://schemas.microsoft.com/office/drawing/2014/main" id="{D0AC179C-73B5-0600-54DD-13BC8B024FC7}"/>
              </a:ext>
              <a:ext uri="{C183D7F6-B498-43B3-948B-1728B52AA6E4}">
                <adec:decorative xmlns:adec="http://schemas.microsoft.com/office/drawing/2017/decorative" val="1"/>
              </a:ext>
            </a:extLst>
          </p:cNvPr>
          <p:cNvSpPr/>
          <p:nvPr/>
        </p:nvSpPr>
        <p:spPr>
          <a:xfrm>
            <a:off x="564224" y="4739890"/>
            <a:ext cx="244669" cy="174771"/>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tx2"/>
          </a:solidFill>
          <a:ln w="893" cap="flat">
            <a:noFill/>
            <a:prstDash val="solid"/>
            <a:miter/>
          </a:ln>
        </p:spPr>
        <p:txBody>
          <a:bodyPr rtlCol="0" anchor="ctr"/>
          <a:lstStyle/>
          <a:p>
            <a:endParaRPr lang="en-US"/>
          </a:p>
        </p:txBody>
      </p:sp>
      <p:sp>
        <p:nvSpPr>
          <p:cNvPr id="41" name="Graphic 224">
            <a:extLst>
              <a:ext uri="{FF2B5EF4-FFF2-40B4-BE49-F238E27FC236}">
                <a16:creationId xmlns:a16="http://schemas.microsoft.com/office/drawing/2014/main" id="{8EBB77A6-A69A-D286-83A7-EC6EACA547D8}"/>
              </a:ext>
              <a:ext uri="{C183D7F6-B498-43B3-948B-1728B52AA6E4}">
                <adec:decorative xmlns:adec="http://schemas.microsoft.com/office/drawing/2017/decorative" val="1"/>
              </a:ext>
            </a:extLst>
          </p:cNvPr>
          <p:cNvSpPr/>
          <p:nvPr/>
        </p:nvSpPr>
        <p:spPr>
          <a:xfrm>
            <a:off x="564224" y="5441796"/>
            <a:ext cx="244669" cy="174771"/>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tx2"/>
          </a:solidFill>
          <a:ln w="893" cap="flat">
            <a:noFill/>
            <a:prstDash val="solid"/>
            <a:miter/>
          </a:ln>
        </p:spPr>
        <p:txBody>
          <a:bodyPr rtlCol="0" anchor="ctr"/>
          <a:lstStyle/>
          <a:p>
            <a:endParaRPr lang="en-US"/>
          </a:p>
        </p:txBody>
      </p:sp>
      <p:sp>
        <p:nvSpPr>
          <p:cNvPr id="42" name="Rounded Rectangle 41">
            <a:extLst>
              <a:ext uri="{FF2B5EF4-FFF2-40B4-BE49-F238E27FC236}">
                <a16:creationId xmlns:a16="http://schemas.microsoft.com/office/drawing/2014/main" id="{4F7B41BB-5E84-4D9C-D2CF-13F022B8CFCC}"/>
              </a:ext>
              <a:ext uri="{C183D7F6-B498-43B3-948B-1728B52AA6E4}">
                <adec:decorative xmlns:adec="http://schemas.microsoft.com/office/drawing/2017/decorative" val="1"/>
              </a:ext>
            </a:extLst>
          </p:cNvPr>
          <p:cNvSpPr/>
          <p:nvPr/>
        </p:nvSpPr>
        <p:spPr>
          <a:xfrm>
            <a:off x="4811296" y="3242561"/>
            <a:ext cx="457200" cy="457200"/>
          </a:xfrm>
          <a:prstGeom prst="roundRect">
            <a:avLst/>
          </a:prstGeom>
          <a:solidFill>
            <a:schemeClr val="bg1"/>
          </a:solidFill>
          <a:ln w="12700">
            <a:gradFill>
              <a:gsLst>
                <a:gs pos="54020">
                  <a:schemeClr val="accent2"/>
                </a:gs>
                <a:gs pos="0">
                  <a:schemeClr val="accent1"/>
                </a:gs>
                <a:gs pos="100000">
                  <a:schemeClr val="accent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raphic 224">
            <a:extLst>
              <a:ext uri="{FF2B5EF4-FFF2-40B4-BE49-F238E27FC236}">
                <a16:creationId xmlns:a16="http://schemas.microsoft.com/office/drawing/2014/main" id="{24ABFB82-B492-2E2E-3B97-8A4073DD0CF7}"/>
              </a:ext>
              <a:ext uri="{C183D7F6-B498-43B3-948B-1728B52AA6E4}">
                <adec:decorative xmlns:adec="http://schemas.microsoft.com/office/drawing/2017/decorative" val="1"/>
              </a:ext>
            </a:extLst>
          </p:cNvPr>
          <p:cNvSpPr/>
          <p:nvPr/>
        </p:nvSpPr>
        <p:spPr>
          <a:xfrm>
            <a:off x="4918322" y="3394361"/>
            <a:ext cx="244669" cy="174771"/>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tx2"/>
          </a:solidFill>
          <a:ln w="893" cap="flat">
            <a:noFill/>
            <a:prstDash val="solid"/>
            <a:miter/>
          </a:ln>
        </p:spPr>
        <p:txBody>
          <a:bodyPr rtlCol="0" anchor="ctr"/>
          <a:lstStyle/>
          <a:p>
            <a:endParaRPr lang="en-US"/>
          </a:p>
        </p:txBody>
      </p:sp>
      <p:sp>
        <p:nvSpPr>
          <p:cNvPr id="44" name="Rounded Rectangle 43">
            <a:extLst>
              <a:ext uri="{FF2B5EF4-FFF2-40B4-BE49-F238E27FC236}">
                <a16:creationId xmlns:a16="http://schemas.microsoft.com/office/drawing/2014/main" id="{F20F1F62-E69C-F99E-A4EC-85C62775FE44}"/>
              </a:ext>
              <a:ext uri="{C183D7F6-B498-43B3-948B-1728B52AA6E4}">
                <adec:decorative xmlns:adec="http://schemas.microsoft.com/office/drawing/2017/decorative" val="1"/>
              </a:ext>
            </a:extLst>
          </p:cNvPr>
          <p:cNvSpPr/>
          <p:nvPr/>
        </p:nvSpPr>
        <p:spPr>
          <a:xfrm>
            <a:off x="4811296" y="3992098"/>
            <a:ext cx="457200" cy="457200"/>
          </a:xfrm>
          <a:prstGeom prst="roundRect">
            <a:avLst/>
          </a:prstGeom>
          <a:solidFill>
            <a:schemeClr val="bg1"/>
          </a:solidFill>
          <a:ln w="12700">
            <a:gradFill>
              <a:gsLst>
                <a:gs pos="54020">
                  <a:schemeClr val="accent2"/>
                </a:gs>
                <a:gs pos="0">
                  <a:schemeClr val="accent1"/>
                </a:gs>
                <a:gs pos="100000">
                  <a:schemeClr val="accent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Graphic 224">
            <a:extLst>
              <a:ext uri="{FF2B5EF4-FFF2-40B4-BE49-F238E27FC236}">
                <a16:creationId xmlns:a16="http://schemas.microsoft.com/office/drawing/2014/main" id="{8DA91954-CD2F-B5B5-BAC3-58C3F8C97707}"/>
              </a:ext>
              <a:ext uri="{C183D7F6-B498-43B3-948B-1728B52AA6E4}">
                <adec:decorative xmlns:adec="http://schemas.microsoft.com/office/drawing/2017/decorative" val="1"/>
              </a:ext>
            </a:extLst>
          </p:cNvPr>
          <p:cNvSpPr/>
          <p:nvPr/>
        </p:nvSpPr>
        <p:spPr>
          <a:xfrm>
            <a:off x="4918322" y="4143898"/>
            <a:ext cx="244669" cy="174771"/>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tx2"/>
          </a:solidFill>
          <a:ln w="893" cap="flat">
            <a:noFill/>
            <a:prstDash val="solid"/>
            <a:miter/>
          </a:ln>
        </p:spPr>
        <p:txBody>
          <a:bodyPr rtlCol="0" anchor="ctr"/>
          <a:lstStyle/>
          <a:p>
            <a:endParaRPr lang="en-US"/>
          </a:p>
        </p:txBody>
      </p:sp>
      <p:sp>
        <p:nvSpPr>
          <p:cNvPr id="46" name="Rounded Rectangle 45">
            <a:extLst>
              <a:ext uri="{FF2B5EF4-FFF2-40B4-BE49-F238E27FC236}">
                <a16:creationId xmlns:a16="http://schemas.microsoft.com/office/drawing/2014/main" id="{EC19CD9D-A97C-9D1A-1C07-057F4DA6F9E0}"/>
              </a:ext>
              <a:ext uri="{C183D7F6-B498-43B3-948B-1728B52AA6E4}">
                <adec:decorative xmlns:adec="http://schemas.microsoft.com/office/drawing/2017/decorative" val="1"/>
              </a:ext>
            </a:extLst>
          </p:cNvPr>
          <p:cNvSpPr/>
          <p:nvPr/>
        </p:nvSpPr>
        <p:spPr>
          <a:xfrm>
            <a:off x="4811296" y="4908724"/>
            <a:ext cx="457200" cy="457200"/>
          </a:xfrm>
          <a:prstGeom prst="roundRect">
            <a:avLst/>
          </a:prstGeom>
          <a:solidFill>
            <a:schemeClr val="bg1"/>
          </a:solidFill>
          <a:ln w="12700">
            <a:gradFill>
              <a:gsLst>
                <a:gs pos="54020">
                  <a:schemeClr val="accent2"/>
                </a:gs>
                <a:gs pos="0">
                  <a:schemeClr val="accent1"/>
                </a:gs>
                <a:gs pos="100000">
                  <a:schemeClr val="accent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24">
            <a:extLst>
              <a:ext uri="{FF2B5EF4-FFF2-40B4-BE49-F238E27FC236}">
                <a16:creationId xmlns:a16="http://schemas.microsoft.com/office/drawing/2014/main" id="{071AC227-3E1E-05E2-C339-C329846FC7B1}"/>
              </a:ext>
              <a:ext uri="{C183D7F6-B498-43B3-948B-1728B52AA6E4}">
                <adec:decorative xmlns:adec="http://schemas.microsoft.com/office/drawing/2017/decorative" val="1"/>
              </a:ext>
            </a:extLst>
          </p:cNvPr>
          <p:cNvSpPr/>
          <p:nvPr/>
        </p:nvSpPr>
        <p:spPr>
          <a:xfrm>
            <a:off x="4918322" y="5060524"/>
            <a:ext cx="244669" cy="174771"/>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tx2"/>
          </a:solidFill>
          <a:ln w="893" cap="flat">
            <a:noFill/>
            <a:prstDash val="solid"/>
            <a:miter/>
          </a:ln>
        </p:spPr>
        <p:txBody>
          <a:bodyPr rtlCol="0" anchor="ctr"/>
          <a:lstStyle/>
          <a:p>
            <a:endParaRPr lang="en-US"/>
          </a:p>
        </p:txBody>
      </p:sp>
      <p:grpSp>
        <p:nvGrpSpPr>
          <p:cNvPr id="57" name="Group 56">
            <a:extLst>
              <a:ext uri="{FF2B5EF4-FFF2-40B4-BE49-F238E27FC236}">
                <a16:creationId xmlns:a16="http://schemas.microsoft.com/office/drawing/2014/main" id="{D004D297-A4FA-BF4C-8189-FAB27B9CF0FF}"/>
              </a:ext>
              <a:ext uri="{C183D7F6-B498-43B3-948B-1728B52AA6E4}">
                <adec:decorative xmlns:adec="http://schemas.microsoft.com/office/drawing/2017/decorative" val="1"/>
              </a:ext>
            </a:extLst>
          </p:cNvPr>
          <p:cNvGrpSpPr/>
          <p:nvPr/>
        </p:nvGrpSpPr>
        <p:grpSpPr>
          <a:xfrm>
            <a:off x="457200" y="6035060"/>
            <a:ext cx="2311400" cy="457200"/>
            <a:chOff x="457200" y="6035060"/>
            <a:chExt cx="2311400" cy="457200"/>
          </a:xfrm>
        </p:grpSpPr>
        <p:sp>
          <p:nvSpPr>
            <p:cNvPr id="58" name="Rounded Rectangle 21">
              <a:extLst>
                <a:ext uri="{FF2B5EF4-FFF2-40B4-BE49-F238E27FC236}">
                  <a16:creationId xmlns:a16="http://schemas.microsoft.com/office/drawing/2014/main" id="{56807D60-DCD0-F370-78C4-3F99631753C7}"/>
                </a:ext>
              </a:extLst>
            </p:cNvPr>
            <p:cNvSpPr/>
            <p:nvPr/>
          </p:nvSpPr>
          <p:spPr>
            <a:xfrm>
              <a:off x="457200" y="6035060"/>
              <a:ext cx="2311399" cy="457200"/>
            </a:xfrm>
            <a:prstGeom prst="roundRect">
              <a:avLst>
                <a:gd name="adj" fmla="val 18105"/>
              </a:avLst>
            </a:prstGeom>
            <a:gradFill flip="none" rotWithShape="1">
              <a:gsLst>
                <a:gs pos="100000">
                  <a:schemeClr val="accent4"/>
                </a:gs>
                <a:gs pos="0">
                  <a:schemeClr val="accent6"/>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121146E-392A-CD17-1138-E567C38B8421}"/>
                </a:ext>
              </a:extLst>
            </p:cNvPr>
            <p:cNvGrpSpPr/>
            <p:nvPr/>
          </p:nvGrpSpPr>
          <p:grpSpPr>
            <a:xfrm>
              <a:off x="457200" y="6035060"/>
              <a:ext cx="457200" cy="457200"/>
              <a:chOff x="0" y="6400800"/>
              <a:chExt cx="457200" cy="457200"/>
            </a:xfrm>
          </p:grpSpPr>
          <p:sp>
            <p:nvSpPr>
              <p:cNvPr id="64" name="Rounded Rectangle 63">
                <a:hlinkClick r:id="" action="ppaction://hlinkshowjump?jump=firstslide"/>
                <a:extLst>
                  <a:ext uri="{FF2B5EF4-FFF2-40B4-BE49-F238E27FC236}">
                    <a16:creationId xmlns:a16="http://schemas.microsoft.com/office/drawing/2014/main" id="{70E9B250-469E-0A2A-4EEF-7751A57EF3D9}"/>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Graphic 6">
                <a:hlinkClick r:id="" action="ppaction://hlinkshowjump?jump=firstslide"/>
                <a:extLst>
                  <a:ext uri="{FF2B5EF4-FFF2-40B4-BE49-F238E27FC236}">
                    <a16:creationId xmlns:a16="http://schemas.microsoft.com/office/drawing/2014/main" id="{8F9F5E5B-ABD3-8FF1-BD4A-35A8FFF2D3B5}"/>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60" name="TextBox 59">
              <a:hlinkClick r:id="" action="ppaction://hlinkshowjump?jump=previousslide"/>
              <a:extLst>
                <a:ext uri="{FF2B5EF4-FFF2-40B4-BE49-F238E27FC236}">
                  <a16:creationId xmlns:a16="http://schemas.microsoft.com/office/drawing/2014/main" id="{05D829F8-1223-EDAC-165A-BB8560B69600}"/>
                </a:ext>
              </a:extLst>
            </p:cNvPr>
            <p:cNvSpPr txBox="1"/>
            <p:nvPr/>
          </p:nvSpPr>
          <p:spPr>
            <a:xfrm>
              <a:off x="1143000" y="6186716"/>
              <a:ext cx="347852" cy="153888"/>
            </a:xfrm>
            <a:prstGeom prst="rect">
              <a:avLst/>
            </a:prstGeom>
            <a:noFill/>
          </p:spPr>
          <p:txBody>
            <a:bodyPr wrap="none" lIns="0" tIns="0" rIns="0" bIns="0" rtlCol="0">
              <a:spAutoFit/>
            </a:bodyPr>
            <a:lstStyle/>
            <a:p>
              <a:r>
                <a:rPr lang="en-US" sz="1000"/>
                <a:t>BACK</a:t>
              </a:r>
            </a:p>
          </p:txBody>
        </p:sp>
        <p:sp>
          <p:nvSpPr>
            <p:cNvPr id="61" name="Rounded Rectangle 60">
              <a:extLst>
                <a:ext uri="{FF2B5EF4-FFF2-40B4-BE49-F238E27FC236}">
                  <a16:creationId xmlns:a16="http://schemas.microsoft.com/office/drawing/2014/main" id="{40A075D3-77AF-A17E-A14E-EBD2C9EA6EA6}"/>
                </a:ext>
              </a:extLst>
            </p:cNvPr>
            <p:cNvSpPr>
              <a:spLocks noChangeAspect="1"/>
            </p:cNvSpPr>
            <p:nvPr/>
          </p:nvSpPr>
          <p:spPr>
            <a:xfrm>
              <a:off x="2311400" y="6035060"/>
              <a:ext cx="457200" cy="457200"/>
            </a:xfrm>
            <a:prstGeom prst="roundRect">
              <a:avLst/>
            </a:prstGeom>
            <a:solidFill>
              <a:schemeClr val="accent6"/>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4</a:t>
              </a:fld>
              <a:endParaRPr lang="en-US" sz="1000">
                <a:solidFill>
                  <a:schemeClr val="tx1"/>
                </a:solidFill>
              </a:endParaRPr>
            </a:p>
          </p:txBody>
        </p:sp>
        <p:sp>
          <p:nvSpPr>
            <p:cNvPr id="62" name="TextBox 61">
              <a:hlinkClick r:id="" action="ppaction://hlinkshowjump?jump=nextslide"/>
              <a:extLst>
                <a:ext uri="{FF2B5EF4-FFF2-40B4-BE49-F238E27FC236}">
                  <a16:creationId xmlns:a16="http://schemas.microsoft.com/office/drawing/2014/main" id="{ED574AE5-2F5D-A02E-4708-9DEC3057E34C}"/>
                </a:ext>
              </a:extLst>
            </p:cNvPr>
            <p:cNvSpPr txBox="1"/>
            <p:nvPr/>
          </p:nvSpPr>
          <p:spPr>
            <a:xfrm>
              <a:off x="1719452" y="6186716"/>
              <a:ext cx="341440" cy="153888"/>
            </a:xfrm>
            <a:prstGeom prst="rect">
              <a:avLst/>
            </a:prstGeom>
            <a:noFill/>
          </p:spPr>
          <p:txBody>
            <a:bodyPr wrap="none" lIns="0" tIns="0" rIns="0" bIns="0" rtlCol="0">
              <a:spAutoFit/>
            </a:bodyPr>
            <a:lstStyle/>
            <a:p>
              <a:r>
                <a:rPr lang="en-US" sz="1000"/>
                <a:t>NEXT</a:t>
              </a:r>
            </a:p>
          </p:txBody>
        </p:sp>
        <p:cxnSp>
          <p:nvCxnSpPr>
            <p:cNvPr id="63" name="Straight Connector 62">
              <a:extLst>
                <a:ext uri="{FF2B5EF4-FFF2-40B4-BE49-F238E27FC236}">
                  <a16:creationId xmlns:a16="http://schemas.microsoft.com/office/drawing/2014/main" id="{E4AE5512-2BCC-C836-96D4-1AF0D40C2053}"/>
                </a:ext>
              </a:extLst>
            </p:cNvPr>
            <p:cNvCxnSpPr>
              <a:cxnSpLocks/>
            </p:cNvCxnSpPr>
            <p:nvPr/>
          </p:nvCxnSpPr>
          <p:spPr>
            <a:xfrm>
              <a:off x="1605152" y="6149360"/>
              <a:ext cx="0" cy="228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773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9856-90D9-AE88-626A-91028E312220}"/>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5118A52B-604F-7FE3-254D-ADA4FFC0D6E5}"/>
              </a:ext>
              <a:ext uri="{C183D7F6-B498-43B3-948B-1728B52AA6E4}">
                <adec:decorative xmlns:adec="http://schemas.microsoft.com/office/drawing/2017/decorative" val="1"/>
              </a:ext>
            </a:extLst>
          </p:cNvPr>
          <p:cNvSpPr/>
          <p:nvPr/>
        </p:nvSpPr>
        <p:spPr>
          <a:xfrm>
            <a:off x="457200" y="3875587"/>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950B0FD-F48C-C666-4888-8F1EE26CCD43}"/>
              </a:ext>
              <a:ext uri="{C183D7F6-B498-43B3-948B-1728B52AA6E4}">
                <adec:decorative xmlns:adec="http://schemas.microsoft.com/office/drawing/2017/decorative" val="1"/>
              </a:ext>
            </a:extLst>
          </p:cNvPr>
          <p:cNvSpPr/>
          <p:nvPr/>
        </p:nvSpPr>
        <p:spPr>
          <a:xfrm>
            <a:off x="3229897" y="3875587"/>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7203CA1-F631-CC58-0AB0-AC4D473B0C80}"/>
              </a:ext>
              <a:ext uri="{C183D7F6-B498-43B3-948B-1728B52AA6E4}">
                <adec:decorative xmlns:adec="http://schemas.microsoft.com/office/drawing/2017/decorative" val="1"/>
              </a:ext>
            </a:extLst>
          </p:cNvPr>
          <p:cNvSpPr/>
          <p:nvPr/>
        </p:nvSpPr>
        <p:spPr>
          <a:xfrm>
            <a:off x="457200" y="4450709"/>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B66D51EA-C602-BFD2-3983-E5F455EEB209}"/>
              </a:ext>
              <a:ext uri="{C183D7F6-B498-43B3-948B-1728B52AA6E4}">
                <adec:decorative xmlns:adec="http://schemas.microsoft.com/office/drawing/2017/decorative" val="1"/>
              </a:ext>
            </a:extLst>
          </p:cNvPr>
          <p:cNvSpPr/>
          <p:nvPr/>
        </p:nvSpPr>
        <p:spPr>
          <a:xfrm>
            <a:off x="457200" y="5188434"/>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02D3DB-E80E-07F7-920F-89052E9FCCA8}"/>
              </a:ext>
              <a:ext uri="{C183D7F6-B498-43B3-948B-1728B52AA6E4}">
                <adec:decorative xmlns:adec="http://schemas.microsoft.com/office/drawing/2017/decorative" val="1"/>
              </a:ext>
            </a:extLst>
          </p:cNvPr>
          <p:cNvSpPr/>
          <p:nvPr/>
        </p:nvSpPr>
        <p:spPr>
          <a:xfrm>
            <a:off x="6750475" y="0"/>
            <a:ext cx="5441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B447AD4C-3894-4D04-2D65-2058ADE864E2}"/>
              </a:ext>
            </a:extLst>
          </p:cNvPr>
          <p:cNvSpPr txBox="1">
            <a:spLocks noGrp="1"/>
          </p:cNvSpPr>
          <p:nvPr>
            <p:ph type="title" idx="4294967295"/>
          </p:nvPr>
        </p:nvSpPr>
        <p:spPr>
          <a:xfrm>
            <a:off x="476027" y="457200"/>
            <a:ext cx="5279532"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j-lt"/>
                <a:ea typeface="+mn-ea"/>
                <a:cs typeface="+mn-cs"/>
              </a:rPr>
              <a:t>Surface information without leaving the workflow </a:t>
            </a:r>
          </a:p>
        </p:txBody>
      </p:sp>
      <p:sp>
        <p:nvSpPr>
          <p:cNvPr id="18" name="TextBox 17">
            <a:extLst>
              <a:ext uri="{FF2B5EF4-FFF2-40B4-BE49-F238E27FC236}">
                <a16:creationId xmlns:a16="http://schemas.microsoft.com/office/drawing/2014/main" id="{FEE6E633-11ED-40C1-67D0-59A8EA9D369C}"/>
              </a:ext>
            </a:extLst>
          </p:cNvPr>
          <p:cNvSpPr txBox="1"/>
          <p:nvPr/>
        </p:nvSpPr>
        <p:spPr>
          <a:xfrm>
            <a:off x="476027" y="1661255"/>
            <a:ext cx="5420961" cy="1607876"/>
          </a:xfrm>
          <a:prstGeom prst="rect">
            <a:avLst/>
          </a:prstGeom>
          <a:noFill/>
        </p:spPr>
        <p:txBody>
          <a:bodyPr wrap="square" lIns="0" tIns="0" rIns="0" bIns="0" rtlCol="0">
            <a:spAutoFit/>
          </a:bodyPr>
          <a:lstStyle/>
          <a:p>
            <a:pPr algn="l">
              <a:lnSpc>
                <a:spcPts val="1800"/>
              </a:lnSpc>
              <a:spcAft>
                <a:spcPts val="1200"/>
              </a:spcAft>
            </a:pPr>
            <a:r>
              <a:rPr lang="en-US" sz="1400"/>
              <a:t>Clinicians get the right information at the right moment without breaking the workflow, so they can get what they need quickly and stay focused and confident. Dragon Copilot intelligently consolidates patient data and clinical insights from fragmented systems into a single view, reducing the risk of missing critical details and the frustration of searching across multiple platforms, </a:t>
            </a:r>
            <a:r>
              <a:rPr lang="en-US" sz="1400" b="1"/>
              <a:t>enhancing care quality and operational efficiency.</a:t>
            </a:r>
          </a:p>
        </p:txBody>
      </p:sp>
      <p:sp>
        <p:nvSpPr>
          <p:cNvPr id="2" name="Rectangle 1">
            <a:extLst>
              <a:ext uri="{FF2B5EF4-FFF2-40B4-BE49-F238E27FC236}">
                <a16:creationId xmlns:a16="http://schemas.microsoft.com/office/drawing/2014/main" id="{79858BB2-0BA4-85E7-8DDB-51E1179522F6}"/>
              </a:ext>
              <a:ext uri="{C183D7F6-B498-43B3-948B-1728B52AA6E4}">
                <adec:decorative xmlns:adec="http://schemas.microsoft.com/office/drawing/2017/decorative" val="1"/>
              </a:ext>
            </a:extLst>
          </p:cNvPr>
          <p:cNvSpPr/>
          <p:nvPr/>
        </p:nvSpPr>
        <p:spPr>
          <a:xfrm>
            <a:off x="6379028" y="863601"/>
            <a:ext cx="5812971" cy="4535496"/>
          </a:xfrm>
          <a:prstGeom prst="rect">
            <a:avLst/>
          </a:prstGeom>
          <a:solidFill>
            <a:schemeClr val="bg1"/>
          </a:solidFill>
          <a:ln>
            <a:noFill/>
          </a:ln>
          <a:effectLst>
            <a:outerShdw blurRad="203200" dist="38100" dir="8100000" algn="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9E02EF4-7B60-826E-E68F-9108E18F4FF4}"/>
              </a:ext>
            </a:extLst>
          </p:cNvPr>
          <p:cNvSpPr txBox="1"/>
          <p:nvPr/>
        </p:nvSpPr>
        <p:spPr>
          <a:xfrm>
            <a:off x="476028" y="3429000"/>
            <a:ext cx="4541626" cy="222882"/>
          </a:xfrm>
          <a:prstGeom prst="rect">
            <a:avLst/>
          </a:prstGeom>
          <a:noFill/>
        </p:spPr>
        <p:txBody>
          <a:bodyPr wrap="square" lIns="0" tIns="0" rIns="0" bIns="0" rtlCol="0">
            <a:spAutoFit/>
          </a:bodyPr>
          <a:lstStyle/>
          <a:p>
            <a:pPr algn="l">
              <a:lnSpc>
                <a:spcPts val="1800"/>
              </a:lnSpc>
              <a:spcAft>
                <a:spcPts val="1200"/>
              </a:spcAft>
            </a:pPr>
            <a:r>
              <a:rPr lang="en-US" sz="1400" b="1"/>
              <a:t>Key capabilities:</a:t>
            </a:r>
          </a:p>
        </p:txBody>
      </p:sp>
      <p:sp>
        <p:nvSpPr>
          <p:cNvPr id="30" name="TextBox 29">
            <a:extLst>
              <a:ext uri="{FF2B5EF4-FFF2-40B4-BE49-F238E27FC236}">
                <a16:creationId xmlns:a16="http://schemas.microsoft.com/office/drawing/2014/main" id="{B64C093A-6081-6216-17F2-D11CE932575E}"/>
              </a:ext>
            </a:extLst>
          </p:cNvPr>
          <p:cNvSpPr txBox="1"/>
          <p:nvPr/>
        </p:nvSpPr>
        <p:spPr>
          <a:xfrm>
            <a:off x="954998" y="3856209"/>
            <a:ext cx="1898630" cy="369332"/>
          </a:xfrm>
          <a:prstGeom prst="rect">
            <a:avLst/>
          </a:prstGeom>
          <a:noFill/>
        </p:spPr>
        <p:txBody>
          <a:bodyPr wrap="square" lIns="0" tIns="0" rIns="0" bIns="0" rtlCol="0">
            <a:spAutoFit/>
          </a:bodyPr>
          <a:lstStyle/>
          <a:p>
            <a:pPr marR="0" lvl="0">
              <a:spcAft>
                <a:spcPts val="800"/>
              </a:spcAft>
            </a:pPr>
            <a:r>
              <a:rPr lang="en-US" sz="1200" b="1" kern="100">
                <a:effectLst/>
                <a:ea typeface="Arial" panose="020B0604020202020204" pitchFamily="34" charset="0"/>
                <a:cs typeface="Times New Roman" panose="02020603050405020304" pitchFamily="18" charset="0"/>
              </a:rPr>
              <a:t>AI prompting </a:t>
            </a:r>
            <a:r>
              <a:rPr lang="en-US" sz="1200" kern="100">
                <a:effectLst/>
                <a:ea typeface="Arial" panose="020B0604020202020204" pitchFamily="34" charset="0"/>
                <a:cs typeface="Times New Roman" panose="02020603050405020304" pitchFamily="18" charset="0"/>
              </a:rPr>
              <a:t>to query notes with natural language</a:t>
            </a:r>
          </a:p>
        </p:txBody>
      </p:sp>
      <p:sp>
        <p:nvSpPr>
          <p:cNvPr id="46" name="TextBox 45">
            <a:extLst>
              <a:ext uri="{FF2B5EF4-FFF2-40B4-BE49-F238E27FC236}">
                <a16:creationId xmlns:a16="http://schemas.microsoft.com/office/drawing/2014/main" id="{0A901794-68B2-7745-FBC1-7856A1311503}"/>
              </a:ext>
            </a:extLst>
          </p:cNvPr>
          <p:cNvSpPr txBox="1"/>
          <p:nvPr/>
        </p:nvSpPr>
        <p:spPr>
          <a:xfrm>
            <a:off x="954999" y="4430016"/>
            <a:ext cx="2256504" cy="553998"/>
          </a:xfrm>
          <a:prstGeom prst="rect">
            <a:avLst/>
          </a:prstGeom>
          <a:noFill/>
        </p:spPr>
        <p:txBody>
          <a:bodyPr wrap="square" lIns="0" tIns="0" rIns="0" bIns="0" rtlCol="0">
            <a:spAutoFit/>
          </a:bodyPr>
          <a:lstStyle/>
          <a:p>
            <a:pPr marR="0" lvl="0">
              <a:spcAft>
                <a:spcPts val="800"/>
              </a:spcAft>
            </a:pPr>
            <a:r>
              <a:rPr lang="en-US" sz="1200" b="1" kern="100">
                <a:effectLst/>
                <a:ea typeface="Arial" panose="020B0604020202020204" pitchFamily="34" charset="0"/>
                <a:cs typeface="Times New Roman" panose="02020603050405020304" pitchFamily="18" charset="0"/>
              </a:rPr>
              <a:t>Coaching</a:t>
            </a:r>
            <a:r>
              <a:rPr lang="en-US" sz="1200" kern="100">
                <a:effectLst/>
                <a:ea typeface="Arial" panose="020B0604020202020204" pitchFamily="34" charset="0"/>
                <a:cs typeface="Times New Roman" panose="02020603050405020304" pitchFamily="18" charset="0"/>
              </a:rPr>
              <a:t> that provides users with suggestions to improve encounter recordings</a:t>
            </a:r>
          </a:p>
        </p:txBody>
      </p:sp>
      <p:sp>
        <p:nvSpPr>
          <p:cNvPr id="48" name="TextBox 47">
            <a:extLst>
              <a:ext uri="{FF2B5EF4-FFF2-40B4-BE49-F238E27FC236}">
                <a16:creationId xmlns:a16="http://schemas.microsoft.com/office/drawing/2014/main" id="{04F069FC-B48E-603A-A4A6-83EDF9E10F6F}"/>
              </a:ext>
            </a:extLst>
          </p:cNvPr>
          <p:cNvSpPr txBox="1"/>
          <p:nvPr/>
        </p:nvSpPr>
        <p:spPr>
          <a:xfrm>
            <a:off x="954999" y="5182939"/>
            <a:ext cx="2148348" cy="553998"/>
          </a:xfrm>
          <a:prstGeom prst="rect">
            <a:avLst/>
          </a:prstGeom>
          <a:noFill/>
        </p:spPr>
        <p:txBody>
          <a:bodyPr wrap="square" lIns="0" tIns="0" rIns="0" bIns="0" rtlCol="0">
            <a:spAutoFit/>
          </a:bodyPr>
          <a:lstStyle/>
          <a:p>
            <a:pPr marR="0" lvl="0">
              <a:spcAft>
                <a:spcPts val="800"/>
              </a:spcAft>
            </a:pPr>
            <a:r>
              <a:rPr lang="en-US" sz="1200" b="1" kern="100">
                <a:effectLst/>
                <a:ea typeface="Arial" panose="020B0604020202020204" pitchFamily="34" charset="0"/>
                <a:cs typeface="Times New Roman" panose="02020603050405020304" pitchFamily="18" charset="0"/>
              </a:rPr>
              <a:t>Analytics</a:t>
            </a:r>
            <a:r>
              <a:rPr lang="en-US" sz="1200" kern="100">
                <a:effectLst/>
                <a:ea typeface="Arial" panose="020B0604020202020204" pitchFamily="34" charset="0"/>
                <a:cs typeface="Times New Roman" panose="02020603050405020304" pitchFamily="18" charset="0"/>
              </a:rPr>
              <a:t> to see user productivity, adoption, efficiency, and dictation quality</a:t>
            </a:r>
          </a:p>
        </p:txBody>
      </p:sp>
      <p:sp>
        <p:nvSpPr>
          <p:cNvPr id="45" name="TextBox 44">
            <a:extLst>
              <a:ext uri="{FF2B5EF4-FFF2-40B4-BE49-F238E27FC236}">
                <a16:creationId xmlns:a16="http://schemas.microsoft.com/office/drawing/2014/main" id="{08F00962-BC51-609A-B207-2648DCF19B91}"/>
              </a:ext>
            </a:extLst>
          </p:cNvPr>
          <p:cNvSpPr txBox="1"/>
          <p:nvPr/>
        </p:nvSpPr>
        <p:spPr>
          <a:xfrm>
            <a:off x="3776380" y="3862583"/>
            <a:ext cx="2120607" cy="923330"/>
          </a:xfrm>
          <a:prstGeom prst="rect">
            <a:avLst/>
          </a:prstGeom>
          <a:noFill/>
        </p:spPr>
        <p:txBody>
          <a:bodyPr wrap="square" lIns="0" tIns="0" rIns="0" bIns="0" rtlCol="0">
            <a:spAutoFit/>
          </a:bodyPr>
          <a:lstStyle/>
          <a:p>
            <a:pPr marR="0" lvl="0">
              <a:spcAft>
                <a:spcPts val="800"/>
              </a:spcAft>
            </a:pPr>
            <a:r>
              <a:rPr lang="en-US" sz="1200" b="1" kern="100">
                <a:effectLst/>
                <a:ea typeface="Arial" panose="020B0604020202020204" pitchFamily="34" charset="0"/>
                <a:cs typeface="Times New Roman" panose="02020603050405020304" pitchFamily="18" charset="0"/>
              </a:rPr>
              <a:t>Information assist </a:t>
            </a:r>
            <a:r>
              <a:rPr lang="en-US" sz="1200" kern="100">
                <a:effectLst/>
                <a:ea typeface="Arial" panose="020B0604020202020204" pitchFamily="34" charset="0"/>
                <a:cs typeface="Times New Roman" panose="02020603050405020304" pitchFamily="18" charset="0"/>
              </a:rPr>
              <a:t>delivers a range of medical information from trustworthy, vetted healthcare-specific resources directly in the app</a:t>
            </a:r>
          </a:p>
        </p:txBody>
      </p:sp>
      <p:sp>
        <p:nvSpPr>
          <p:cNvPr id="47" name="TextBox 46">
            <a:extLst>
              <a:ext uri="{FF2B5EF4-FFF2-40B4-BE49-F238E27FC236}">
                <a16:creationId xmlns:a16="http://schemas.microsoft.com/office/drawing/2014/main" id="{CC9D9F42-6786-E3A6-06E4-3161BC95EFA1}"/>
              </a:ext>
            </a:extLst>
          </p:cNvPr>
          <p:cNvSpPr txBox="1"/>
          <p:nvPr/>
        </p:nvSpPr>
        <p:spPr>
          <a:xfrm>
            <a:off x="3776380" y="4950174"/>
            <a:ext cx="2120607" cy="738664"/>
          </a:xfrm>
          <a:prstGeom prst="rect">
            <a:avLst/>
          </a:prstGeom>
          <a:noFill/>
        </p:spPr>
        <p:txBody>
          <a:bodyPr wrap="square" lIns="0" tIns="0" rIns="0" bIns="0" rtlCol="0">
            <a:spAutoFit/>
          </a:bodyPr>
          <a:lstStyle/>
          <a:p>
            <a:pPr marR="0" lvl="0">
              <a:spcAft>
                <a:spcPts val="800"/>
              </a:spcAft>
            </a:pPr>
            <a:r>
              <a:rPr lang="en-US" sz="1200" b="1" kern="100">
                <a:effectLst/>
                <a:ea typeface="Arial" panose="020B0604020202020204" pitchFamily="34" charset="0"/>
                <a:cs typeface="Times New Roman" panose="02020603050405020304" pitchFamily="18" charset="0"/>
              </a:rPr>
              <a:t>Microsoft Fabric and Dragon Copilot integration </a:t>
            </a:r>
            <a:r>
              <a:rPr lang="en-US" sz="1200" kern="100">
                <a:effectLst/>
                <a:ea typeface="Arial" panose="020B0604020202020204" pitchFamily="34" charset="0"/>
                <a:cs typeface="Times New Roman" panose="02020603050405020304" pitchFamily="18" charset="0"/>
              </a:rPr>
              <a:t>gives access to slice and dice your data for comprehensive insights</a:t>
            </a:r>
          </a:p>
        </p:txBody>
      </p:sp>
      <p:sp>
        <p:nvSpPr>
          <p:cNvPr id="55" name="Rectangle 54">
            <a:extLst>
              <a:ext uri="{FF2B5EF4-FFF2-40B4-BE49-F238E27FC236}">
                <a16:creationId xmlns:a16="http://schemas.microsoft.com/office/drawing/2014/main" id="{A1A290B8-6FAB-90E3-F84B-5C76159B509A}"/>
              </a:ext>
              <a:ext uri="{C183D7F6-B498-43B3-948B-1728B52AA6E4}">
                <adec:decorative xmlns:adec="http://schemas.microsoft.com/office/drawing/2017/decorative" val="1"/>
              </a:ext>
            </a:extLst>
          </p:cNvPr>
          <p:cNvSpPr/>
          <p:nvPr/>
        </p:nvSpPr>
        <p:spPr>
          <a:xfrm rot="5400000">
            <a:off x="9797251" y="3004350"/>
            <a:ext cx="4535498" cy="254000"/>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214">
            <a:extLst>
              <a:ext uri="{FF2B5EF4-FFF2-40B4-BE49-F238E27FC236}">
                <a16:creationId xmlns:a16="http://schemas.microsoft.com/office/drawing/2014/main" id="{C8A2086A-3C69-B153-E065-785B9ED67890}"/>
              </a:ext>
              <a:ext uri="{C183D7F6-B498-43B3-948B-1728B52AA6E4}">
                <adec:decorative xmlns:adec="http://schemas.microsoft.com/office/drawing/2017/decorative" val="1"/>
              </a:ext>
            </a:extLst>
          </p:cNvPr>
          <p:cNvSpPr/>
          <p:nvPr/>
        </p:nvSpPr>
        <p:spPr>
          <a:xfrm>
            <a:off x="3225623" y="4983523"/>
            <a:ext cx="375523" cy="375523"/>
          </a:xfrm>
          <a:custGeom>
            <a:avLst/>
            <a:gdLst>
              <a:gd name="connsiteX0" fmla="*/ 57150 w 400050"/>
              <a:gd name="connsiteY0" fmla="*/ 0 h 400050"/>
              <a:gd name="connsiteX1" fmla="*/ 0 w 400050"/>
              <a:gd name="connsiteY1" fmla="*/ 57150 h 400050"/>
              <a:gd name="connsiteX2" fmla="*/ 0 w 400050"/>
              <a:gd name="connsiteY2" fmla="*/ 342900 h 400050"/>
              <a:gd name="connsiteX3" fmla="*/ 57150 w 400050"/>
              <a:gd name="connsiteY3" fmla="*/ 400050 h 400050"/>
              <a:gd name="connsiteX4" fmla="*/ 342900 w 400050"/>
              <a:gd name="connsiteY4" fmla="*/ 400050 h 400050"/>
              <a:gd name="connsiteX5" fmla="*/ 400050 w 400050"/>
              <a:gd name="connsiteY5" fmla="*/ 342900 h 400050"/>
              <a:gd name="connsiteX6" fmla="*/ 400050 w 400050"/>
              <a:gd name="connsiteY6" fmla="*/ 57150 h 400050"/>
              <a:gd name="connsiteX7" fmla="*/ 342900 w 400050"/>
              <a:gd name="connsiteY7" fmla="*/ 0 h 400050"/>
              <a:gd name="connsiteX8" fmla="*/ 57150 w 400050"/>
              <a:gd name="connsiteY8" fmla="*/ 0 h 400050"/>
              <a:gd name="connsiteX9" fmla="*/ 114300 w 400050"/>
              <a:gd name="connsiteY9" fmla="*/ 171450 h 400050"/>
              <a:gd name="connsiteX10" fmla="*/ 142875 w 400050"/>
              <a:gd name="connsiteY10" fmla="*/ 200025 h 400050"/>
              <a:gd name="connsiteX11" fmla="*/ 142875 w 400050"/>
              <a:gd name="connsiteY11" fmla="*/ 285750 h 400050"/>
              <a:gd name="connsiteX12" fmla="*/ 114300 w 400050"/>
              <a:gd name="connsiteY12" fmla="*/ 314325 h 400050"/>
              <a:gd name="connsiteX13" fmla="*/ 85725 w 400050"/>
              <a:gd name="connsiteY13" fmla="*/ 285750 h 400050"/>
              <a:gd name="connsiteX14" fmla="*/ 85725 w 400050"/>
              <a:gd name="connsiteY14" fmla="*/ 200025 h 400050"/>
              <a:gd name="connsiteX15" fmla="*/ 114300 w 400050"/>
              <a:gd name="connsiteY15" fmla="*/ 171450 h 400050"/>
              <a:gd name="connsiteX16" fmla="*/ 171450 w 400050"/>
              <a:gd name="connsiteY16" fmla="*/ 114300 h 400050"/>
              <a:gd name="connsiteX17" fmla="*/ 200025 w 400050"/>
              <a:gd name="connsiteY17" fmla="*/ 85725 h 400050"/>
              <a:gd name="connsiteX18" fmla="*/ 228600 w 400050"/>
              <a:gd name="connsiteY18" fmla="*/ 114300 h 400050"/>
              <a:gd name="connsiteX19" fmla="*/ 228600 w 400050"/>
              <a:gd name="connsiteY19" fmla="*/ 285750 h 400050"/>
              <a:gd name="connsiteX20" fmla="*/ 200025 w 400050"/>
              <a:gd name="connsiteY20" fmla="*/ 314325 h 400050"/>
              <a:gd name="connsiteX21" fmla="*/ 171450 w 400050"/>
              <a:gd name="connsiteY21" fmla="*/ 285750 h 400050"/>
              <a:gd name="connsiteX22" fmla="*/ 171450 w 400050"/>
              <a:gd name="connsiteY22" fmla="*/ 114300 h 400050"/>
              <a:gd name="connsiteX23" fmla="*/ 285750 w 400050"/>
              <a:gd name="connsiteY23" fmla="*/ 228600 h 400050"/>
              <a:gd name="connsiteX24" fmla="*/ 314325 w 400050"/>
              <a:gd name="connsiteY24" fmla="*/ 257175 h 400050"/>
              <a:gd name="connsiteX25" fmla="*/ 314325 w 400050"/>
              <a:gd name="connsiteY25" fmla="*/ 285750 h 400050"/>
              <a:gd name="connsiteX26" fmla="*/ 285750 w 400050"/>
              <a:gd name="connsiteY26" fmla="*/ 314325 h 400050"/>
              <a:gd name="connsiteX27" fmla="*/ 257175 w 400050"/>
              <a:gd name="connsiteY27" fmla="*/ 285750 h 400050"/>
              <a:gd name="connsiteX28" fmla="*/ 257175 w 400050"/>
              <a:gd name="connsiteY28" fmla="*/ 257175 h 400050"/>
              <a:gd name="connsiteX29" fmla="*/ 285750 w 400050"/>
              <a:gd name="connsiteY29" fmla="*/ 2286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0050" h="400050">
                <a:moveTo>
                  <a:pt x="57150" y="0"/>
                </a:moveTo>
                <a:cubicBezTo>
                  <a:pt x="25628" y="0"/>
                  <a:pt x="0" y="25628"/>
                  <a:pt x="0" y="57150"/>
                </a:cubicBezTo>
                <a:lnTo>
                  <a:pt x="0" y="342900"/>
                </a:lnTo>
                <a:cubicBezTo>
                  <a:pt x="0" y="374422"/>
                  <a:pt x="25628" y="400050"/>
                  <a:pt x="57150" y="400050"/>
                </a:cubicBezTo>
                <a:lnTo>
                  <a:pt x="342900" y="400050"/>
                </a:lnTo>
                <a:cubicBezTo>
                  <a:pt x="374422" y="400050"/>
                  <a:pt x="400050" y="374422"/>
                  <a:pt x="400050" y="342900"/>
                </a:cubicBezTo>
                <a:lnTo>
                  <a:pt x="400050" y="57150"/>
                </a:lnTo>
                <a:cubicBezTo>
                  <a:pt x="400050" y="25628"/>
                  <a:pt x="374422" y="0"/>
                  <a:pt x="342900" y="0"/>
                </a:cubicBezTo>
                <a:lnTo>
                  <a:pt x="57150" y="0"/>
                </a:lnTo>
                <a:close/>
                <a:moveTo>
                  <a:pt x="114300" y="171450"/>
                </a:moveTo>
                <a:cubicBezTo>
                  <a:pt x="130106" y="171450"/>
                  <a:pt x="142875" y="184219"/>
                  <a:pt x="142875" y="200025"/>
                </a:cubicBezTo>
                <a:lnTo>
                  <a:pt x="142875" y="285750"/>
                </a:lnTo>
                <a:cubicBezTo>
                  <a:pt x="142875" y="301556"/>
                  <a:pt x="130106" y="314325"/>
                  <a:pt x="114300" y="314325"/>
                </a:cubicBezTo>
                <a:cubicBezTo>
                  <a:pt x="98494" y="314325"/>
                  <a:pt x="85725" y="301556"/>
                  <a:pt x="85725" y="285750"/>
                </a:cubicBezTo>
                <a:lnTo>
                  <a:pt x="85725" y="200025"/>
                </a:lnTo>
                <a:cubicBezTo>
                  <a:pt x="85725" y="184219"/>
                  <a:pt x="98494" y="171450"/>
                  <a:pt x="114300" y="171450"/>
                </a:cubicBezTo>
                <a:close/>
                <a:moveTo>
                  <a:pt x="171450" y="114300"/>
                </a:moveTo>
                <a:cubicBezTo>
                  <a:pt x="171450" y="98494"/>
                  <a:pt x="184219" y="85725"/>
                  <a:pt x="200025" y="85725"/>
                </a:cubicBezTo>
                <a:cubicBezTo>
                  <a:pt x="215831" y="85725"/>
                  <a:pt x="228600" y="98494"/>
                  <a:pt x="228600" y="114300"/>
                </a:cubicBezTo>
                <a:lnTo>
                  <a:pt x="228600" y="285750"/>
                </a:lnTo>
                <a:cubicBezTo>
                  <a:pt x="228600" y="301556"/>
                  <a:pt x="215831" y="314325"/>
                  <a:pt x="200025" y="314325"/>
                </a:cubicBezTo>
                <a:cubicBezTo>
                  <a:pt x="184219" y="314325"/>
                  <a:pt x="171450" y="301556"/>
                  <a:pt x="171450" y="285750"/>
                </a:cubicBezTo>
                <a:lnTo>
                  <a:pt x="171450" y="114300"/>
                </a:lnTo>
                <a:close/>
                <a:moveTo>
                  <a:pt x="285750" y="228600"/>
                </a:moveTo>
                <a:cubicBezTo>
                  <a:pt x="301556" y="228600"/>
                  <a:pt x="314325" y="241369"/>
                  <a:pt x="314325" y="257175"/>
                </a:cubicBezTo>
                <a:lnTo>
                  <a:pt x="314325" y="285750"/>
                </a:lnTo>
                <a:cubicBezTo>
                  <a:pt x="314325" y="301556"/>
                  <a:pt x="301556" y="314325"/>
                  <a:pt x="285750" y="314325"/>
                </a:cubicBezTo>
                <a:cubicBezTo>
                  <a:pt x="269944" y="314325"/>
                  <a:pt x="257175" y="301556"/>
                  <a:pt x="257175" y="285750"/>
                </a:cubicBezTo>
                <a:lnTo>
                  <a:pt x="257175" y="257175"/>
                </a:lnTo>
                <a:cubicBezTo>
                  <a:pt x="257175" y="241369"/>
                  <a:pt x="269944" y="228600"/>
                  <a:pt x="285750" y="228600"/>
                </a:cubicBezTo>
                <a:close/>
              </a:path>
            </a:pathLst>
          </a:custGeom>
          <a:gradFill>
            <a:gsLst>
              <a:gs pos="0">
                <a:schemeClr val="accent1"/>
              </a:gs>
              <a:gs pos="100000">
                <a:schemeClr val="accent3"/>
              </a:gs>
              <a:gs pos="50000">
                <a:schemeClr val="accent2"/>
              </a:gs>
            </a:gsLst>
            <a:lin ang="2700000" scaled="0"/>
          </a:gradFill>
          <a:ln w="893" cap="flat">
            <a:noFill/>
            <a:prstDash val="solid"/>
            <a:miter/>
          </a:ln>
        </p:spPr>
        <p:txBody>
          <a:bodyPr rtlCol="0" anchor="ctr"/>
          <a:lstStyle/>
          <a:p>
            <a:endParaRPr lang="en-US"/>
          </a:p>
        </p:txBody>
      </p:sp>
      <p:sp>
        <p:nvSpPr>
          <p:cNvPr id="8" name="Graphic 255">
            <a:extLst>
              <a:ext uri="{FF2B5EF4-FFF2-40B4-BE49-F238E27FC236}">
                <a16:creationId xmlns:a16="http://schemas.microsoft.com/office/drawing/2014/main" id="{F55E592A-C331-510C-EB9B-3421A70A1285}"/>
              </a:ext>
              <a:ext uri="{C183D7F6-B498-43B3-948B-1728B52AA6E4}">
                <adec:decorative xmlns:adec="http://schemas.microsoft.com/office/drawing/2017/decorative" val="1"/>
              </a:ext>
            </a:extLst>
          </p:cNvPr>
          <p:cNvSpPr/>
          <p:nvPr/>
        </p:nvSpPr>
        <p:spPr>
          <a:xfrm>
            <a:off x="539482" y="3966107"/>
            <a:ext cx="228146" cy="199617"/>
          </a:xfrm>
          <a:custGeom>
            <a:avLst/>
            <a:gdLst>
              <a:gd name="connsiteX0" fmla="*/ 457226 w 457226"/>
              <a:gd name="connsiteY0" fmla="*/ 185738 h 400050"/>
              <a:gd name="connsiteX1" fmla="*/ 228626 w 457226"/>
              <a:gd name="connsiteY1" fmla="*/ 371475 h 400050"/>
              <a:gd name="connsiteX2" fmla="*/ 135668 w 457226"/>
              <a:gd name="connsiteY2" fmla="*/ 355491 h 400050"/>
              <a:gd name="connsiteX3" fmla="*/ 87180 w 457226"/>
              <a:gd name="connsiteY3" fmla="*/ 382816 h 400050"/>
              <a:gd name="connsiteX4" fmla="*/ 14314 w 457226"/>
              <a:gd name="connsiteY4" fmla="*/ 400050 h 400050"/>
              <a:gd name="connsiteX5" fmla="*/ 1098 w 457226"/>
              <a:gd name="connsiteY5" fmla="*/ 391210 h 400050"/>
              <a:gd name="connsiteX6" fmla="*/ 4134 w 457226"/>
              <a:gd name="connsiteY6" fmla="*/ 375672 h 400050"/>
              <a:gd name="connsiteX7" fmla="*/ 4134 w 457226"/>
              <a:gd name="connsiteY7" fmla="*/ 375672 h 400050"/>
              <a:gd name="connsiteX8" fmla="*/ 4134 w 457226"/>
              <a:gd name="connsiteY8" fmla="*/ 375672 h 400050"/>
              <a:gd name="connsiteX9" fmla="*/ 4134 w 457226"/>
              <a:gd name="connsiteY9" fmla="*/ 375672 h 400050"/>
              <a:gd name="connsiteX10" fmla="*/ 4134 w 457226"/>
              <a:gd name="connsiteY10" fmla="*/ 375672 h 400050"/>
              <a:gd name="connsiteX11" fmla="*/ 4402 w 457226"/>
              <a:gd name="connsiteY11" fmla="*/ 375404 h 400050"/>
              <a:gd name="connsiteX12" fmla="*/ 5563 w 457226"/>
              <a:gd name="connsiteY12" fmla="*/ 374154 h 400050"/>
              <a:gd name="connsiteX13" fmla="*/ 9938 w 457226"/>
              <a:gd name="connsiteY13" fmla="*/ 369064 h 400050"/>
              <a:gd name="connsiteX14" fmla="*/ 23512 w 457226"/>
              <a:gd name="connsiteY14" fmla="*/ 349776 h 400050"/>
              <a:gd name="connsiteX15" fmla="*/ 42621 w 457226"/>
              <a:gd name="connsiteY15" fmla="*/ 293608 h 400050"/>
              <a:gd name="connsiteX16" fmla="*/ 26 w 457226"/>
              <a:gd name="connsiteY16" fmla="*/ 185738 h 400050"/>
              <a:gd name="connsiteX17" fmla="*/ 228626 w 457226"/>
              <a:gd name="connsiteY17" fmla="*/ 0 h 400050"/>
              <a:gd name="connsiteX18" fmla="*/ 457226 w 457226"/>
              <a:gd name="connsiteY18" fmla="*/ 18573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226" h="400050">
                <a:moveTo>
                  <a:pt x="457226" y="185738"/>
                </a:moveTo>
                <a:cubicBezTo>
                  <a:pt x="457226" y="288340"/>
                  <a:pt x="354892" y="371475"/>
                  <a:pt x="228626" y="371475"/>
                </a:cubicBezTo>
                <a:cubicBezTo>
                  <a:pt x="195497" y="371475"/>
                  <a:pt x="164065" y="365760"/>
                  <a:pt x="135668" y="355491"/>
                </a:cubicBezTo>
                <a:cubicBezTo>
                  <a:pt x="125042" y="363260"/>
                  <a:pt x="107719" y="373886"/>
                  <a:pt x="87180" y="382816"/>
                </a:cubicBezTo>
                <a:cubicBezTo>
                  <a:pt x="65749" y="392103"/>
                  <a:pt x="39942" y="400050"/>
                  <a:pt x="14314" y="400050"/>
                </a:cubicBezTo>
                <a:cubicBezTo>
                  <a:pt x="8510" y="400050"/>
                  <a:pt x="3330" y="396567"/>
                  <a:pt x="1098" y="391210"/>
                </a:cubicBezTo>
                <a:cubicBezTo>
                  <a:pt x="-1134" y="385852"/>
                  <a:pt x="116" y="379780"/>
                  <a:pt x="4134" y="375672"/>
                </a:cubicBezTo>
                <a:cubicBezTo>
                  <a:pt x="4134" y="375672"/>
                  <a:pt x="4134" y="375672"/>
                  <a:pt x="4134" y="375672"/>
                </a:cubicBezTo>
                <a:cubicBezTo>
                  <a:pt x="4134" y="375672"/>
                  <a:pt x="4134" y="375672"/>
                  <a:pt x="4134" y="375672"/>
                </a:cubicBezTo>
                <a:cubicBezTo>
                  <a:pt x="4134" y="375672"/>
                  <a:pt x="4134" y="375672"/>
                  <a:pt x="4134" y="375672"/>
                </a:cubicBezTo>
                <a:cubicBezTo>
                  <a:pt x="4134" y="375672"/>
                  <a:pt x="4134" y="375672"/>
                  <a:pt x="4134" y="375672"/>
                </a:cubicBezTo>
                <a:lnTo>
                  <a:pt x="4402" y="375404"/>
                </a:lnTo>
                <a:cubicBezTo>
                  <a:pt x="4670" y="375136"/>
                  <a:pt x="5027" y="374779"/>
                  <a:pt x="5563" y="374154"/>
                </a:cubicBezTo>
                <a:cubicBezTo>
                  <a:pt x="6545" y="373082"/>
                  <a:pt x="8063" y="371386"/>
                  <a:pt x="9938" y="369064"/>
                </a:cubicBezTo>
                <a:cubicBezTo>
                  <a:pt x="13600" y="364599"/>
                  <a:pt x="18511" y="357991"/>
                  <a:pt x="23512" y="349776"/>
                </a:cubicBezTo>
                <a:cubicBezTo>
                  <a:pt x="32441" y="334953"/>
                  <a:pt x="40924" y="315486"/>
                  <a:pt x="42621" y="293608"/>
                </a:cubicBezTo>
                <a:cubicBezTo>
                  <a:pt x="15832" y="263247"/>
                  <a:pt x="26" y="226010"/>
                  <a:pt x="26" y="185738"/>
                </a:cubicBezTo>
                <a:cubicBezTo>
                  <a:pt x="26" y="83135"/>
                  <a:pt x="102361" y="0"/>
                  <a:pt x="228626" y="0"/>
                </a:cubicBezTo>
                <a:cubicBezTo>
                  <a:pt x="354892" y="0"/>
                  <a:pt x="457226" y="83135"/>
                  <a:pt x="457226" y="185738"/>
                </a:cubicBezTo>
                <a:close/>
              </a:path>
            </a:pathLst>
          </a:custGeom>
          <a:solidFill>
            <a:schemeClr val="bg1"/>
          </a:solidFill>
          <a:ln w="893" cap="flat">
            <a:noFill/>
            <a:prstDash val="solid"/>
            <a:miter/>
          </a:ln>
        </p:spPr>
        <p:txBody>
          <a:bodyPr rtlCol="0" anchor="ctr"/>
          <a:lstStyle/>
          <a:p>
            <a:endParaRPr lang="en-US"/>
          </a:p>
        </p:txBody>
      </p:sp>
      <p:sp>
        <p:nvSpPr>
          <p:cNvPr id="9" name="Graphic 222">
            <a:extLst>
              <a:ext uri="{FF2B5EF4-FFF2-40B4-BE49-F238E27FC236}">
                <a16:creationId xmlns:a16="http://schemas.microsoft.com/office/drawing/2014/main" id="{8556775E-832E-A303-5012-4BB1E0D3B517}"/>
              </a:ext>
              <a:ext uri="{C183D7F6-B498-43B3-948B-1728B52AA6E4}">
                <adec:decorative xmlns:adec="http://schemas.microsoft.com/office/drawing/2017/decorative" val="1"/>
              </a:ext>
            </a:extLst>
          </p:cNvPr>
          <p:cNvSpPr/>
          <p:nvPr/>
        </p:nvSpPr>
        <p:spPr>
          <a:xfrm>
            <a:off x="3301607" y="3942317"/>
            <a:ext cx="239045" cy="239045"/>
          </a:xfrm>
          <a:custGeom>
            <a:avLst/>
            <a:gdLst>
              <a:gd name="connsiteX0" fmla="*/ 228600 w 457200"/>
              <a:gd name="connsiteY0" fmla="*/ 42863 h 457200"/>
              <a:gd name="connsiteX1" fmla="*/ 42863 w 457200"/>
              <a:gd name="connsiteY1" fmla="*/ 228600 h 457200"/>
              <a:gd name="connsiteX2" fmla="*/ 42863 w 457200"/>
              <a:gd name="connsiteY2" fmla="*/ 264319 h 457200"/>
              <a:gd name="connsiteX3" fmla="*/ 21431 w 457200"/>
              <a:gd name="connsiteY3" fmla="*/ 285750 h 457200"/>
              <a:gd name="connsiteX4" fmla="*/ 0 w 457200"/>
              <a:gd name="connsiteY4" fmla="*/ 264319 h 457200"/>
              <a:gd name="connsiteX5" fmla="*/ 0 w 457200"/>
              <a:gd name="connsiteY5" fmla="*/ 228600 h 457200"/>
              <a:gd name="connsiteX6" fmla="*/ 228600 w 457200"/>
              <a:gd name="connsiteY6" fmla="*/ 0 h 457200"/>
              <a:gd name="connsiteX7" fmla="*/ 457200 w 457200"/>
              <a:gd name="connsiteY7" fmla="*/ 228600 h 457200"/>
              <a:gd name="connsiteX8" fmla="*/ 457200 w 457200"/>
              <a:gd name="connsiteY8" fmla="*/ 357277 h 457200"/>
              <a:gd name="connsiteX9" fmla="*/ 378529 w 457200"/>
              <a:gd name="connsiteY9" fmla="*/ 435858 h 457200"/>
              <a:gd name="connsiteX10" fmla="*/ 280035 w 457200"/>
              <a:gd name="connsiteY10" fmla="*/ 435769 h 457200"/>
              <a:gd name="connsiteX11" fmla="*/ 242888 w 457200"/>
              <a:gd name="connsiteY11" fmla="*/ 457200 h 457200"/>
              <a:gd name="connsiteX12" fmla="*/ 214313 w 457200"/>
              <a:gd name="connsiteY12" fmla="*/ 457200 h 457200"/>
              <a:gd name="connsiteX13" fmla="*/ 171450 w 457200"/>
              <a:gd name="connsiteY13" fmla="*/ 414338 h 457200"/>
              <a:gd name="connsiteX14" fmla="*/ 214313 w 457200"/>
              <a:gd name="connsiteY14" fmla="*/ 371475 h 457200"/>
              <a:gd name="connsiteX15" fmla="*/ 242888 w 457200"/>
              <a:gd name="connsiteY15" fmla="*/ 371475 h 457200"/>
              <a:gd name="connsiteX16" fmla="*/ 280035 w 457200"/>
              <a:gd name="connsiteY16" fmla="*/ 392906 h 457200"/>
              <a:gd name="connsiteX17" fmla="*/ 378619 w 457200"/>
              <a:gd name="connsiteY17" fmla="*/ 392996 h 457200"/>
              <a:gd name="connsiteX18" fmla="*/ 414338 w 457200"/>
              <a:gd name="connsiteY18" fmla="*/ 357277 h 457200"/>
              <a:gd name="connsiteX19" fmla="*/ 414338 w 457200"/>
              <a:gd name="connsiteY19" fmla="*/ 228600 h 457200"/>
              <a:gd name="connsiteX20" fmla="*/ 228600 w 457200"/>
              <a:gd name="connsiteY20" fmla="*/ 42863 h 457200"/>
              <a:gd name="connsiteX21" fmla="*/ 128588 w 457200"/>
              <a:gd name="connsiteY21" fmla="*/ 185738 h 457200"/>
              <a:gd name="connsiteX22" fmla="*/ 142875 w 457200"/>
              <a:gd name="connsiteY22" fmla="*/ 185738 h 457200"/>
              <a:gd name="connsiteX23" fmla="*/ 171450 w 457200"/>
              <a:gd name="connsiteY23" fmla="*/ 214313 h 457200"/>
              <a:gd name="connsiteX24" fmla="*/ 171450 w 457200"/>
              <a:gd name="connsiteY24" fmla="*/ 314325 h 457200"/>
              <a:gd name="connsiteX25" fmla="*/ 142875 w 457200"/>
              <a:gd name="connsiteY25" fmla="*/ 342900 h 457200"/>
              <a:gd name="connsiteX26" fmla="*/ 128588 w 457200"/>
              <a:gd name="connsiteY26" fmla="*/ 342900 h 457200"/>
              <a:gd name="connsiteX27" fmla="*/ 71438 w 457200"/>
              <a:gd name="connsiteY27" fmla="*/ 285750 h 457200"/>
              <a:gd name="connsiteX28" fmla="*/ 71438 w 457200"/>
              <a:gd name="connsiteY28" fmla="*/ 242888 h 457200"/>
              <a:gd name="connsiteX29" fmla="*/ 128588 w 457200"/>
              <a:gd name="connsiteY29" fmla="*/ 185738 h 457200"/>
              <a:gd name="connsiteX30" fmla="*/ 328613 w 457200"/>
              <a:gd name="connsiteY30" fmla="*/ 185738 h 457200"/>
              <a:gd name="connsiteX31" fmla="*/ 385763 w 457200"/>
              <a:gd name="connsiteY31" fmla="*/ 242888 h 457200"/>
              <a:gd name="connsiteX32" fmla="*/ 385763 w 457200"/>
              <a:gd name="connsiteY32" fmla="*/ 285750 h 457200"/>
              <a:gd name="connsiteX33" fmla="*/ 328613 w 457200"/>
              <a:gd name="connsiteY33" fmla="*/ 342900 h 457200"/>
              <a:gd name="connsiteX34" fmla="*/ 314325 w 457200"/>
              <a:gd name="connsiteY34" fmla="*/ 342900 h 457200"/>
              <a:gd name="connsiteX35" fmla="*/ 285750 w 457200"/>
              <a:gd name="connsiteY35" fmla="*/ 314325 h 457200"/>
              <a:gd name="connsiteX36" fmla="*/ 285750 w 457200"/>
              <a:gd name="connsiteY36" fmla="*/ 214313 h 457200"/>
              <a:gd name="connsiteX37" fmla="*/ 314325 w 457200"/>
              <a:gd name="connsiteY37" fmla="*/ 185738 h 457200"/>
              <a:gd name="connsiteX38" fmla="*/ 328613 w 457200"/>
              <a:gd name="connsiteY38" fmla="*/ 18573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7200" h="457200">
                <a:moveTo>
                  <a:pt x="228600" y="42863"/>
                </a:moveTo>
                <a:cubicBezTo>
                  <a:pt x="125998" y="42863"/>
                  <a:pt x="42863" y="125998"/>
                  <a:pt x="42863" y="228600"/>
                </a:cubicBezTo>
                <a:lnTo>
                  <a:pt x="42863" y="264319"/>
                </a:lnTo>
                <a:cubicBezTo>
                  <a:pt x="42863" y="276195"/>
                  <a:pt x="33308" y="285750"/>
                  <a:pt x="21431" y="285750"/>
                </a:cubicBezTo>
                <a:cubicBezTo>
                  <a:pt x="9555" y="285750"/>
                  <a:pt x="0" y="276195"/>
                  <a:pt x="0" y="264319"/>
                </a:cubicBezTo>
                <a:lnTo>
                  <a:pt x="0" y="228600"/>
                </a:lnTo>
                <a:cubicBezTo>
                  <a:pt x="0" y="102334"/>
                  <a:pt x="102334" y="0"/>
                  <a:pt x="228600" y="0"/>
                </a:cubicBezTo>
                <a:cubicBezTo>
                  <a:pt x="354866" y="0"/>
                  <a:pt x="457200" y="102334"/>
                  <a:pt x="457200" y="228600"/>
                </a:cubicBezTo>
                <a:lnTo>
                  <a:pt x="457200" y="357277"/>
                </a:lnTo>
                <a:cubicBezTo>
                  <a:pt x="457200" y="400675"/>
                  <a:pt x="422017" y="435858"/>
                  <a:pt x="378529" y="435858"/>
                </a:cubicBezTo>
                <a:lnTo>
                  <a:pt x="280035" y="435769"/>
                </a:lnTo>
                <a:cubicBezTo>
                  <a:pt x="272623" y="448538"/>
                  <a:pt x="258782" y="457200"/>
                  <a:pt x="242888" y="457200"/>
                </a:cubicBezTo>
                <a:lnTo>
                  <a:pt x="214313" y="457200"/>
                </a:lnTo>
                <a:cubicBezTo>
                  <a:pt x="190649" y="457200"/>
                  <a:pt x="171450" y="438001"/>
                  <a:pt x="171450" y="414338"/>
                </a:cubicBezTo>
                <a:cubicBezTo>
                  <a:pt x="171450" y="390674"/>
                  <a:pt x="190649" y="371475"/>
                  <a:pt x="214313" y="371475"/>
                </a:cubicBezTo>
                <a:lnTo>
                  <a:pt x="242888" y="371475"/>
                </a:lnTo>
                <a:cubicBezTo>
                  <a:pt x="258782" y="371475"/>
                  <a:pt x="272623" y="380137"/>
                  <a:pt x="280035" y="392906"/>
                </a:cubicBezTo>
                <a:lnTo>
                  <a:pt x="378619" y="392996"/>
                </a:lnTo>
                <a:cubicBezTo>
                  <a:pt x="398353" y="392996"/>
                  <a:pt x="414338" y="377011"/>
                  <a:pt x="414338" y="357277"/>
                </a:cubicBezTo>
                <a:lnTo>
                  <a:pt x="414338" y="228600"/>
                </a:lnTo>
                <a:cubicBezTo>
                  <a:pt x="414338" y="125998"/>
                  <a:pt x="331202" y="42863"/>
                  <a:pt x="228600" y="42863"/>
                </a:cubicBezTo>
                <a:close/>
                <a:moveTo>
                  <a:pt x="128588" y="185738"/>
                </a:moveTo>
                <a:lnTo>
                  <a:pt x="142875" y="185738"/>
                </a:lnTo>
                <a:cubicBezTo>
                  <a:pt x="158681" y="185738"/>
                  <a:pt x="171450" y="198507"/>
                  <a:pt x="171450" y="214313"/>
                </a:cubicBezTo>
                <a:lnTo>
                  <a:pt x="171450" y="314325"/>
                </a:lnTo>
                <a:cubicBezTo>
                  <a:pt x="171450" y="330131"/>
                  <a:pt x="158681" y="342900"/>
                  <a:pt x="142875" y="342900"/>
                </a:cubicBezTo>
                <a:lnTo>
                  <a:pt x="128588" y="342900"/>
                </a:lnTo>
                <a:cubicBezTo>
                  <a:pt x="97066" y="342900"/>
                  <a:pt x="71438" y="317272"/>
                  <a:pt x="71438" y="285750"/>
                </a:cubicBezTo>
                <a:lnTo>
                  <a:pt x="71438" y="242888"/>
                </a:lnTo>
                <a:cubicBezTo>
                  <a:pt x="71438" y="211366"/>
                  <a:pt x="97066" y="185738"/>
                  <a:pt x="128588" y="185738"/>
                </a:cubicBezTo>
                <a:close/>
                <a:moveTo>
                  <a:pt x="328613" y="185738"/>
                </a:moveTo>
                <a:cubicBezTo>
                  <a:pt x="360134" y="185738"/>
                  <a:pt x="385763" y="211366"/>
                  <a:pt x="385763" y="242888"/>
                </a:cubicBezTo>
                <a:lnTo>
                  <a:pt x="385763" y="285750"/>
                </a:lnTo>
                <a:cubicBezTo>
                  <a:pt x="385763" y="317272"/>
                  <a:pt x="360134" y="342900"/>
                  <a:pt x="328613" y="342900"/>
                </a:cubicBezTo>
                <a:lnTo>
                  <a:pt x="314325" y="342900"/>
                </a:lnTo>
                <a:cubicBezTo>
                  <a:pt x="298519" y="342900"/>
                  <a:pt x="285750" y="330131"/>
                  <a:pt x="285750" y="314325"/>
                </a:cubicBezTo>
                <a:lnTo>
                  <a:pt x="285750" y="214313"/>
                </a:lnTo>
                <a:cubicBezTo>
                  <a:pt x="285750" y="198507"/>
                  <a:pt x="298519" y="185738"/>
                  <a:pt x="314325" y="185738"/>
                </a:cubicBezTo>
                <a:lnTo>
                  <a:pt x="328613" y="185738"/>
                </a:lnTo>
                <a:close/>
              </a:path>
            </a:pathLst>
          </a:custGeom>
          <a:solidFill>
            <a:schemeClr val="bg1"/>
          </a:solidFill>
          <a:ln w="893" cap="flat">
            <a:noFill/>
            <a:prstDash val="solid"/>
            <a:miter/>
          </a:ln>
        </p:spPr>
        <p:txBody>
          <a:bodyPr rtlCol="0" anchor="ctr"/>
          <a:lstStyle/>
          <a:p>
            <a:endParaRPr lang="en-US"/>
          </a:p>
        </p:txBody>
      </p:sp>
      <p:sp>
        <p:nvSpPr>
          <p:cNvPr id="10" name="Graphic 239">
            <a:extLst>
              <a:ext uri="{FF2B5EF4-FFF2-40B4-BE49-F238E27FC236}">
                <a16:creationId xmlns:a16="http://schemas.microsoft.com/office/drawing/2014/main" id="{435FD474-214F-53C9-E71E-CEE7C12C31F4}"/>
              </a:ext>
              <a:ext uri="{C183D7F6-B498-43B3-948B-1728B52AA6E4}">
                <adec:decorative xmlns:adec="http://schemas.microsoft.com/office/drawing/2017/decorative" val="1"/>
              </a:ext>
            </a:extLst>
          </p:cNvPr>
          <p:cNvSpPr/>
          <p:nvPr/>
        </p:nvSpPr>
        <p:spPr>
          <a:xfrm>
            <a:off x="529830" y="4538782"/>
            <a:ext cx="237798" cy="190238"/>
          </a:xfrm>
          <a:custGeom>
            <a:avLst/>
            <a:gdLst>
              <a:gd name="connsiteX0" fmla="*/ 68580 w 457200"/>
              <a:gd name="connsiteY0" fmla="*/ 91440 h 365760"/>
              <a:gd name="connsiteX1" fmla="*/ 160020 w 457200"/>
              <a:gd name="connsiteY1" fmla="*/ 0 h 365760"/>
              <a:gd name="connsiteX2" fmla="*/ 251460 w 457200"/>
              <a:gd name="connsiteY2" fmla="*/ 91440 h 365760"/>
              <a:gd name="connsiteX3" fmla="*/ 160020 w 457200"/>
              <a:gd name="connsiteY3" fmla="*/ 182880 h 365760"/>
              <a:gd name="connsiteX4" fmla="*/ 68580 w 457200"/>
              <a:gd name="connsiteY4" fmla="*/ 91440 h 365760"/>
              <a:gd name="connsiteX5" fmla="*/ 0 w 457200"/>
              <a:gd name="connsiteY5" fmla="*/ 344543 h 365760"/>
              <a:gd name="connsiteX6" fmla="*/ 127373 w 457200"/>
              <a:gd name="connsiteY6" fmla="*/ 217170 h 365760"/>
              <a:gd name="connsiteX7" fmla="*/ 192667 w 457200"/>
              <a:gd name="connsiteY7" fmla="*/ 217170 h 365760"/>
              <a:gd name="connsiteX8" fmla="*/ 320040 w 457200"/>
              <a:gd name="connsiteY8" fmla="*/ 344543 h 365760"/>
              <a:gd name="connsiteX9" fmla="*/ 298823 w 457200"/>
              <a:gd name="connsiteY9" fmla="*/ 365760 h 365760"/>
              <a:gd name="connsiteX10" fmla="*/ 21217 w 457200"/>
              <a:gd name="connsiteY10" fmla="*/ 365760 h 365760"/>
              <a:gd name="connsiteX11" fmla="*/ 0 w 457200"/>
              <a:gd name="connsiteY11" fmla="*/ 344543 h 365760"/>
              <a:gd name="connsiteX12" fmla="*/ 435269 w 457200"/>
              <a:gd name="connsiteY12" fmla="*/ 365760 h 365760"/>
              <a:gd name="connsiteX13" fmla="*/ 336828 w 457200"/>
              <a:gd name="connsiteY13" fmla="*/ 365760 h 365760"/>
              <a:gd name="connsiteX14" fmla="*/ 342971 w 457200"/>
              <a:gd name="connsiteY14" fmla="*/ 342900 h 365760"/>
              <a:gd name="connsiteX15" fmla="*/ 342971 w 457200"/>
              <a:gd name="connsiteY15" fmla="*/ 337185 h 365760"/>
              <a:gd name="connsiteX16" fmla="*/ 293108 w 457200"/>
              <a:gd name="connsiteY16" fmla="*/ 228743 h 365760"/>
              <a:gd name="connsiteX17" fmla="*/ 298180 w 457200"/>
              <a:gd name="connsiteY17" fmla="*/ 228600 h 365760"/>
              <a:gd name="connsiteX18" fmla="*/ 342043 w 457200"/>
              <a:gd name="connsiteY18" fmla="*/ 228600 h 365760"/>
              <a:gd name="connsiteX19" fmla="*/ 457200 w 457200"/>
              <a:gd name="connsiteY19" fmla="*/ 343829 h 365760"/>
              <a:gd name="connsiteX20" fmla="*/ 435269 w 457200"/>
              <a:gd name="connsiteY20" fmla="*/ 365760 h 365760"/>
              <a:gd name="connsiteX21" fmla="*/ 308610 w 457200"/>
              <a:gd name="connsiteY21" fmla="*/ 182880 h 365760"/>
              <a:gd name="connsiteX22" fmla="*/ 251960 w 457200"/>
              <a:gd name="connsiteY22" fmla="*/ 159377 h 365760"/>
              <a:gd name="connsiteX23" fmla="*/ 274320 w 457200"/>
              <a:gd name="connsiteY23" fmla="*/ 91440 h 365760"/>
              <a:gd name="connsiteX24" fmla="*/ 261247 w 457200"/>
              <a:gd name="connsiteY24" fmla="*/ 38362 h 365760"/>
              <a:gd name="connsiteX25" fmla="*/ 308610 w 457200"/>
              <a:gd name="connsiteY25" fmla="*/ 22860 h 365760"/>
              <a:gd name="connsiteX26" fmla="*/ 388620 w 457200"/>
              <a:gd name="connsiteY26" fmla="*/ 102870 h 365760"/>
              <a:gd name="connsiteX27" fmla="*/ 308610 w 457200"/>
              <a:gd name="connsiteY27" fmla="*/ 18288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200" h="365760">
                <a:moveTo>
                  <a:pt x="68580" y="91440"/>
                </a:moveTo>
                <a:cubicBezTo>
                  <a:pt x="68580" y="40939"/>
                  <a:pt x="109519" y="0"/>
                  <a:pt x="160020" y="0"/>
                </a:cubicBezTo>
                <a:cubicBezTo>
                  <a:pt x="210521" y="0"/>
                  <a:pt x="251460" y="40939"/>
                  <a:pt x="251460" y="91440"/>
                </a:cubicBezTo>
                <a:cubicBezTo>
                  <a:pt x="251460" y="141941"/>
                  <a:pt x="210521" y="182880"/>
                  <a:pt x="160020" y="182880"/>
                </a:cubicBezTo>
                <a:cubicBezTo>
                  <a:pt x="109519" y="182880"/>
                  <a:pt x="68580" y="141941"/>
                  <a:pt x="68580" y="91440"/>
                </a:cubicBezTo>
                <a:close/>
                <a:moveTo>
                  <a:pt x="0" y="344543"/>
                </a:moveTo>
                <a:cubicBezTo>
                  <a:pt x="0" y="274177"/>
                  <a:pt x="57007" y="217170"/>
                  <a:pt x="127373" y="217170"/>
                </a:cubicBezTo>
                <a:lnTo>
                  <a:pt x="192667" y="217170"/>
                </a:lnTo>
                <a:cubicBezTo>
                  <a:pt x="263033" y="217170"/>
                  <a:pt x="320040" y="274177"/>
                  <a:pt x="320040" y="344543"/>
                </a:cubicBezTo>
                <a:cubicBezTo>
                  <a:pt x="320040" y="356259"/>
                  <a:pt x="310539" y="365760"/>
                  <a:pt x="298823" y="365760"/>
                </a:cubicBezTo>
                <a:lnTo>
                  <a:pt x="21217" y="365760"/>
                </a:lnTo>
                <a:cubicBezTo>
                  <a:pt x="9501" y="365760"/>
                  <a:pt x="0" y="356259"/>
                  <a:pt x="0" y="344543"/>
                </a:cubicBezTo>
                <a:close/>
                <a:moveTo>
                  <a:pt x="435269" y="365760"/>
                </a:moveTo>
                <a:lnTo>
                  <a:pt x="336828" y="365760"/>
                </a:lnTo>
                <a:cubicBezTo>
                  <a:pt x="340685" y="359045"/>
                  <a:pt x="342971" y="351258"/>
                  <a:pt x="342971" y="342900"/>
                </a:cubicBezTo>
                <a:lnTo>
                  <a:pt x="342971" y="337185"/>
                </a:lnTo>
                <a:cubicBezTo>
                  <a:pt x="342971" y="293822"/>
                  <a:pt x="323612" y="254889"/>
                  <a:pt x="293108" y="228743"/>
                </a:cubicBezTo>
                <a:cubicBezTo>
                  <a:pt x="294823" y="228671"/>
                  <a:pt x="296466" y="228600"/>
                  <a:pt x="298180" y="228600"/>
                </a:cubicBezTo>
                <a:lnTo>
                  <a:pt x="342043" y="228600"/>
                </a:lnTo>
                <a:cubicBezTo>
                  <a:pt x="405622" y="228600"/>
                  <a:pt x="457200" y="280178"/>
                  <a:pt x="457200" y="343829"/>
                </a:cubicBezTo>
                <a:cubicBezTo>
                  <a:pt x="457200" y="355973"/>
                  <a:pt x="447342" y="365760"/>
                  <a:pt x="435269" y="365760"/>
                </a:cubicBezTo>
                <a:close/>
                <a:moveTo>
                  <a:pt x="308610" y="182880"/>
                </a:moveTo>
                <a:cubicBezTo>
                  <a:pt x="286464" y="182880"/>
                  <a:pt x="266462" y="173879"/>
                  <a:pt x="251960" y="159377"/>
                </a:cubicBezTo>
                <a:cubicBezTo>
                  <a:pt x="266033" y="140375"/>
                  <a:pt x="274320" y="116872"/>
                  <a:pt x="274320" y="91440"/>
                </a:cubicBezTo>
                <a:cubicBezTo>
                  <a:pt x="274320" y="72295"/>
                  <a:pt x="269605" y="54221"/>
                  <a:pt x="261247" y="38362"/>
                </a:cubicBezTo>
                <a:cubicBezTo>
                  <a:pt x="274534" y="28646"/>
                  <a:pt x="290894" y="22860"/>
                  <a:pt x="308610" y="22860"/>
                </a:cubicBezTo>
                <a:cubicBezTo>
                  <a:pt x="352830" y="22860"/>
                  <a:pt x="388620" y="58650"/>
                  <a:pt x="388620" y="102870"/>
                </a:cubicBezTo>
                <a:cubicBezTo>
                  <a:pt x="388620" y="147090"/>
                  <a:pt x="352830" y="182880"/>
                  <a:pt x="308610" y="182880"/>
                </a:cubicBezTo>
                <a:close/>
              </a:path>
            </a:pathLst>
          </a:custGeom>
          <a:solidFill>
            <a:schemeClr val="bg1"/>
          </a:solidFill>
          <a:ln w="714" cap="flat">
            <a:noFill/>
            <a:prstDash val="solid"/>
            <a:miter/>
          </a:ln>
        </p:spPr>
        <p:txBody>
          <a:bodyPr rtlCol="0" anchor="ctr"/>
          <a:lstStyle/>
          <a:p>
            <a:endParaRPr lang="en-US"/>
          </a:p>
        </p:txBody>
      </p:sp>
      <p:sp>
        <p:nvSpPr>
          <p:cNvPr id="12" name="Graphic 222">
            <a:extLst>
              <a:ext uri="{FF2B5EF4-FFF2-40B4-BE49-F238E27FC236}">
                <a16:creationId xmlns:a16="http://schemas.microsoft.com/office/drawing/2014/main" id="{999FC65E-144D-9F2E-F6CD-CF2A8D211DDB}"/>
              </a:ext>
              <a:ext uri="{C183D7F6-B498-43B3-948B-1728B52AA6E4}">
                <adec:decorative xmlns:adec="http://schemas.microsoft.com/office/drawing/2017/decorative" val="1"/>
              </a:ext>
            </a:extLst>
          </p:cNvPr>
          <p:cNvSpPr/>
          <p:nvPr/>
        </p:nvSpPr>
        <p:spPr>
          <a:xfrm>
            <a:off x="526408" y="5263327"/>
            <a:ext cx="241220" cy="211067"/>
          </a:xfrm>
          <a:custGeom>
            <a:avLst/>
            <a:gdLst>
              <a:gd name="connsiteX0" fmla="*/ 57150 w 457200"/>
              <a:gd name="connsiteY0" fmla="*/ 28575 h 400050"/>
              <a:gd name="connsiteX1" fmla="*/ 28575 w 457200"/>
              <a:gd name="connsiteY1" fmla="*/ 0 h 400050"/>
              <a:gd name="connsiteX2" fmla="*/ 0 w 457200"/>
              <a:gd name="connsiteY2" fmla="*/ 28575 h 400050"/>
              <a:gd name="connsiteX3" fmla="*/ 0 w 457200"/>
              <a:gd name="connsiteY3" fmla="*/ 328613 h 400050"/>
              <a:gd name="connsiteX4" fmla="*/ 71438 w 457200"/>
              <a:gd name="connsiteY4" fmla="*/ 400050 h 400050"/>
              <a:gd name="connsiteX5" fmla="*/ 428625 w 457200"/>
              <a:gd name="connsiteY5" fmla="*/ 400050 h 400050"/>
              <a:gd name="connsiteX6" fmla="*/ 457200 w 457200"/>
              <a:gd name="connsiteY6" fmla="*/ 371475 h 400050"/>
              <a:gd name="connsiteX7" fmla="*/ 428625 w 457200"/>
              <a:gd name="connsiteY7" fmla="*/ 342900 h 400050"/>
              <a:gd name="connsiteX8" fmla="*/ 71438 w 457200"/>
              <a:gd name="connsiteY8" fmla="*/ 342900 h 400050"/>
              <a:gd name="connsiteX9" fmla="*/ 57150 w 457200"/>
              <a:gd name="connsiteY9" fmla="*/ 328613 h 400050"/>
              <a:gd name="connsiteX10" fmla="*/ 57150 w 457200"/>
              <a:gd name="connsiteY10" fmla="*/ 28575 h 400050"/>
              <a:gd name="connsiteX11" fmla="*/ 420231 w 457200"/>
              <a:gd name="connsiteY11" fmla="*/ 105906 h 400050"/>
              <a:gd name="connsiteX12" fmla="*/ 420231 w 457200"/>
              <a:gd name="connsiteY12" fmla="*/ 65455 h 400050"/>
              <a:gd name="connsiteX13" fmla="*/ 379780 w 457200"/>
              <a:gd name="connsiteY13" fmla="*/ 65455 h 400050"/>
              <a:gd name="connsiteX14" fmla="*/ 285750 w 457200"/>
              <a:gd name="connsiteY14" fmla="*/ 159574 h 400050"/>
              <a:gd name="connsiteX15" fmla="*/ 234494 w 457200"/>
              <a:gd name="connsiteY15" fmla="*/ 108317 h 400050"/>
              <a:gd name="connsiteX16" fmla="*/ 194042 w 457200"/>
              <a:gd name="connsiteY16" fmla="*/ 108317 h 400050"/>
              <a:gd name="connsiteX17" fmla="*/ 94030 w 457200"/>
              <a:gd name="connsiteY17" fmla="*/ 208330 h 400050"/>
              <a:gd name="connsiteX18" fmla="*/ 94030 w 457200"/>
              <a:gd name="connsiteY18" fmla="*/ 248781 h 400050"/>
              <a:gd name="connsiteX19" fmla="*/ 134481 w 457200"/>
              <a:gd name="connsiteY19" fmla="*/ 248781 h 400050"/>
              <a:gd name="connsiteX20" fmla="*/ 214313 w 457200"/>
              <a:gd name="connsiteY20" fmla="*/ 169039 h 400050"/>
              <a:gd name="connsiteX21" fmla="*/ 265569 w 457200"/>
              <a:gd name="connsiteY21" fmla="*/ 220295 h 400050"/>
              <a:gd name="connsiteX22" fmla="*/ 306020 w 457200"/>
              <a:gd name="connsiteY22" fmla="*/ 220295 h 400050"/>
              <a:gd name="connsiteX23" fmla="*/ 420320 w 457200"/>
              <a:gd name="connsiteY23" fmla="*/ 10599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00" h="400050">
                <a:moveTo>
                  <a:pt x="57150" y="28575"/>
                </a:moveTo>
                <a:cubicBezTo>
                  <a:pt x="57150" y="12769"/>
                  <a:pt x="44381" y="0"/>
                  <a:pt x="28575" y="0"/>
                </a:cubicBezTo>
                <a:cubicBezTo>
                  <a:pt x="12769" y="0"/>
                  <a:pt x="0" y="12769"/>
                  <a:pt x="0" y="28575"/>
                </a:cubicBezTo>
                <a:lnTo>
                  <a:pt x="0" y="328613"/>
                </a:lnTo>
                <a:cubicBezTo>
                  <a:pt x="0" y="368082"/>
                  <a:pt x="31968" y="400050"/>
                  <a:pt x="71438" y="400050"/>
                </a:cubicBezTo>
                <a:lnTo>
                  <a:pt x="428625" y="400050"/>
                </a:lnTo>
                <a:cubicBezTo>
                  <a:pt x="444431" y="400050"/>
                  <a:pt x="457200" y="387281"/>
                  <a:pt x="457200" y="371475"/>
                </a:cubicBezTo>
                <a:cubicBezTo>
                  <a:pt x="457200" y="355669"/>
                  <a:pt x="444431" y="342900"/>
                  <a:pt x="428625" y="342900"/>
                </a:cubicBezTo>
                <a:lnTo>
                  <a:pt x="71438" y="342900"/>
                </a:lnTo>
                <a:cubicBezTo>
                  <a:pt x="63579" y="342900"/>
                  <a:pt x="57150" y="336471"/>
                  <a:pt x="57150" y="328613"/>
                </a:cubicBezTo>
                <a:lnTo>
                  <a:pt x="57150" y="28575"/>
                </a:lnTo>
                <a:close/>
                <a:moveTo>
                  <a:pt x="420231" y="105906"/>
                </a:moveTo>
                <a:cubicBezTo>
                  <a:pt x="431393" y="94744"/>
                  <a:pt x="431393" y="76617"/>
                  <a:pt x="420231" y="65455"/>
                </a:cubicBezTo>
                <a:cubicBezTo>
                  <a:pt x="409069" y="54293"/>
                  <a:pt x="390942" y="54293"/>
                  <a:pt x="379780" y="65455"/>
                </a:cubicBezTo>
                <a:lnTo>
                  <a:pt x="285750" y="159574"/>
                </a:lnTo>
                <a:lnTo>
                  <a:pt x="234494" y="108317"/>
                </a:lnTo>
                <a:cubicBezTo>
                  <a:pt x="223331" y="97155"/>
                  <a:pt x="205204" y="97155"/>
                  <a:pt x="194042" y="108317"/>
                </a:cubicBezTo>
                <a:lnTo>
                  <a:pt x="94030" y="208330"/>
                </a:lnTo>
                <a:cubicBezTo>
                  <a:pt x="82868" y="219492"/>
                  <a:pt x="82868" y="237619"/>
                  <a:pt x="94030" y="248781"/>
                </a:cubicBezTo>
                <a:cubicBezTo>
                  <a:pt x="105192" y="259943"/>
                  <a:pt x="123319" y="259943"/>
                  <a:pt x="134481" y="248781"/>
                </a:cubicBezTo>
                <a:lnTo>
                  <a:pt x="214313" y="169039"/>
                </a:lnTo>
                <a:lnTo>
                  <a:pt x="265569" y="220295"/>
                </a:lnTo>
                <a:cubicBezTo>
                  <a:pt x="276731" y="231458"/>
                  <a:pt x="294858" y="231458"/>
                  <a:pt x="306020" y="220295"/>
                </a:cubicBezTo>
                <a:lnTo>
                  <a:pt x="420320" y="105995"/>
                </a:lnTo>
                <a:close/>
              </a:path>
            </a:pathLst>
          </a:custGeom>
          <a:solidFill>
            <a:schemeClr val="bg1"/>
          </a:solidFill>
          <a:ln w="893"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B869C1F9-2BD8-8270-B8CE-006007084E0A}"/>
              </a:ext>
              <a:ext uri="{C183D7F6-B498-43B3-948B-1728B52AA6E4}">
                <adec:decorative xmlns:adec="http://schemas.microsoft.com/office/drawing/2017/decorative" val="1"/>
              </a:ext>
            </a:extLst>
          </p:cNvPr>
          <p:cNvGrpSpPr/>
          <p:nvPr/>
        </p:nvGrpSpPr>
        <p:grpSpPr>
          <a:xfrm>
            <a:off x="457200" y="6035060"/>
            <a:ext cx="2311400" cy="457200"/>
            <a:chOff x="457200" y="6035060"/>
            <a:chExt cx="2311400" cy="457200"/>
          </a:xfrm>
        </p:grpSpPr>
        <p:sp>
          <p:nvSpPr>
            <p:cNvPr id="32" name="Rounded Rectangle 21">
              <a:extLst>
                <a:ext uri="{FF2B5EF4-FFF2-40B4-BE49-F238E27FC236}">
                  <a16:creationId xmlns:a16="http://schemas.microsoft.com/office/drawing/2014/main" id="{F50CF5E0-83DD-F2AA-9F2F-B4D5A56374C1}"/>
                </a:ext>
              </a:extLst>
            </p:cNvPr>
            <p:cNvSpPr/>
            <p:nvPr/>
          </p:nvSpPr>
          <p:spPr>
            <a:xfrm>
              <a:off x="457200" y="6035060"/>
              <a:ext cx="2311399" cy="457200"/>
            </a:xfrm>
            <a:prstGeom prst="roundRect">
              <a:avLst>
                <a:gd name="adj" fmla="val 18105"/>
              </a:avLst>
            </a:prstGeom>
            <a:gradFill flip="none" rotWithShape="1">
              <a:gsLst>
                <a:gs pos="100000">
                  <a:schemeClr val="accent4"/>
                </a:gs>
                <a:gs pos="0">
                  <a:schemeClr val="accent5"/>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4D756CDF-3884-B9DF-A9A4-B68425D89FC5}"/>
                </a:ext>
              </a:extLst>
            </p:cNvPr>
            <p:cNvGrpSpPr/>
            <p:nvPr/>
          </p:nvGrpSpPr>
          <p:grpSpPr>
            <a:xfrm>
              <a:off x="457200" y="6035060"/>
              <a:ext cx="457200" cy="457200"/>
              <a:chOff x="0" y="6400800"/>
              <a:chExt cx="457200" cy="457200"/>
            </a:xfrm>
          </p:grpSpPr>
          <p:sp>
            <p:nvSpPr>
              <p:cNvPr id="39" name="Rounded Rectangle 38">
                <a:hlinkClick r:id="" action="ppaction://hlinkshowjump?jump=firstslide"/>
                <a:extLst>
                  <a:ext uri="{FF2B5EF4-FFF2-40B4-BE49-F238E27FC236}">
                    <a16:creationId xmlns:a16="http://schemas.microsoft.com/office/drawing/2014/main" id="{FF974367-459F-A17E-34D7-5ED6767CEBCB}"/>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raphic 6">
                <a:hlinkClick r:id="" action="ppaction://hlinkshowjump?jump=firstslide"/>
                <a:extLst>
                  <a:ext uri="{FF2B5EF4-FFF2-40B4-BE49-F238E27FC236}">
                    <a16:creationId xmlns:a16="http://schemas.microsoft.com/office/drawing/2014/main" id="{B1E11464-ED5B-93CB-480E-97FD5832A20F}"/>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34" name="TextBox 33">
              <a:hlinkClick r:id="" action="ppaction://hlinkshowjump?jump=previousslide"/>
              <a:extLst>
                <a:ext uri="{FF2B5EF4-FFF2-40B4-BE49-F238E27FC236}">
                  <a16:creationId xmlns:a16="http://schemas.microsoft.com/office/drawing/2014/main" id="{C42785A3-1920-5C36-C18D-29C9B5DA9680}"/>
                </a:ext>
              </a:extLst>
            </p:cNvPr>
            <p:cNvSpPr txBox="1"/>
            <p:nvPr/>
          </p:nvSpPr>
          <p:spPr>
            <a:xfrm>
              <a:off x="1143000" y="6186716"/>
              <a:ext cx="347852" cy="153888"/>
            </a:xfrm>
            <a:prstGeom prst="rect">
              <a:avLst/>
            </a:prstGeom>
            <a:noFill/>
          </p:spPr>
          <p:txBody>
            <a:bodyPr wrap="none" lIns="0" tIns="0" rIns="0" bIns="0" rtlCol="0">
              <a:spAutoFit/>
            </a:bodyPr>
            <a:lstStyle/>
            <a:p>
              <a:r>
                <a:rPr lang="en-US" sz="1000"/>
                <a:t>BACK</a:t>
              </a:r>
            </a:p>
          </p:txBody>
        </p:sp>
        <p:sp>
          <p:nvSpPr>
            <p:cNvPr id="35" name="Rounded Rectangle 34">
              <a:extLst>
                <a:ext uri="{FF2B5EF4-FFF2-40B4-BE49-F238E27FC236}">
                  <a16:creationId xmlns:a16="http://schemas.microsoft.com/office/drawing/2014/main" id="{21E90A92-0517-E1AA-446E-696E13D097AB}"/>
                </a:ext>
              </a:extLst>
            </p:cNvPr>
            <p:cNvSpPr>
              <a:spLocks noChangeAspect="1"/>
            </p:cNvSpPr>
            <p:nvPr/>
          </p:nvSpPr>
          <p:spPr>
            <a:xfrm>
              <a:off x="2311400" y="6035060"/>
              <a:ext cx="457200" cy="457200"/>
            </a:xfrm>
            <a:prstGeom prst="roundRect">
              <a:avLst/>
            </a:prstGeom>
            <a:solidFill>
              <a:schemeClr val="accent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5</a:t>
              </a:fld>
              <a:endParaRPr lang="en-US" sz="1000">
                <a:solidFill>
                  <a:schemeClr val="tx1"/>
                </a:solidFill>
              </a:endParaRPr>
            </a:p>
          </p:txBody>
        </p:sp>
        <p:sp>
          <p:nvSpPr>
            <p:cNvPr id="37" name="TextBox 36">
              <a:hlinkClick r:id="" action="ppaction://hlinkshowjump?jump=nextslide"/>
              <a:extLst>
                <a:ext uri="{FF2B5EF4-FFF2-40B4-BE49-F238E27FC236}">
                  <a16:creationId xmlns:a16="http://schemas.microsoft.com/office/drawing/2014/main" id="{918ED818-E3B5-0974-D5EC-8BB4AABE172C}"/>
                </a:ext>
              </a:extLst>
            </p:cNvPr>
            <p:cNvSpPr txBox="1"/>
            <p:nvPr/>
          </p:nvSpPr>
          <p:spPr>
            <a:xfrm>
              <a:off x="1719452" y="6186716"/>
              <a:ext cx="341440" cy="153888"/>
            </a:xfrm>
            <a:prstGeom prst="rect">
              <a:avLst/>
            </a:prstGeom>
            <a:noFill/>
          </p:spPr>
          <p:txBody>
            <a:bodyPr wrap="none" lIns="0" tIns="0" rIns="0" bIns="0" rtlCol="0">
              <a:spAutoFit/>
            </a:bodyPr>
            <a:lstStyle/>
            <a:p>
              <a:r>
                <a:rPr lang="en-US" sz="1000"/>
                <a:t>NEXT</a:t>
              </a:r>
            </a:p>
          </p:txBody>
        </p:sp>
        <p:cxnSp>
          <p:nvCxnSpPr>
            <p:cNvPr id="38" name="Straight Connector 37">
              <a:extLst>
                <a:ext uri="{FF2B5EF4-FFF2-40B4-BE49-F238E27FC236}">
                  <a16:creationId xmlns:a16="http://schemas.microsoft.com/office/drawing/2014/main" id="{D37416A2-2654-A502-0753-D46B58FDC4B1}"/>
                </a:ext>
              </a:extLst>
            </p:cNvPr>
            <p:cNvCxnSpPr>
              <a:cxnSpLocks/>
            </p:cNvCxnSpPr>
            <p:nvPr/>
          </p:nvCxnSpPr>
          <p:spPr>
            <a:xfrm>
              <a:off x="1605152" y="6149360"/>
              <a:ext cx="0" cy="228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3A2F8420-8E08-7C1F-E22E-63678D8F5C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7268" y="1268796"/>
            <a:ext cx="5069711" cy="3681378"/>
          </a:xfrm>
          <a:prstGeom prst="rect">
            <a:avLst/>
          </a:prstGeom>
        </p:spPr>
      </p:pic>
    </p:spTree>
    <p:extLst>
      <p:ext uri="{BB962C8B-B14F-4D97-AF65-F5344CB8AC3E}">
        <p14:creationId xmlns:p14="http://schemas.microsoft.com/office/powerpoint/2010/main" val="378014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6DC8-64E1-70D9-04A4-6962516C978B}"/>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1A80449-6C02-8DD1-5E87-ACFF83DC7DB3}"/>
              </a:ext>
              <a:ext uri="{C183D7F6-B498-43B3-948B-1728B52AA6E4}">
                <adec:decorative xmlns:adec="http://schemas.microsoft.com/office/drawing/2017/decorative" val="1"/>
              </a:ext>
            </a:extLst>
          </p:cNvPr>
          <p:cNvSpPr/>
          <p:nvPr/>
        </p:nvSpPr>
        <p:spPr>
          <a:xfrm>
            <a:off x="7407038" y="-4925"/>
            <a:ext cx="4784962" cy="68629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6CB0352D-744F-FD8F-1634-385496D8D9F6}"/>
              </a:ext>
            </a:extLst>
          </p:cNvPr>
          <p:cNvSpPr txBox="1">
            <a:spLocks noGrp="1"/>
          </p:cNvSpPr>
          <p:nvPr>
            <p:ph type="title" idx="4294967295"/>
          </p:nvPr>
        </p:nvSpPr>
        <p:spPr>
          <a:xfrm>
            <a:off x="457201" y="457200"/>
            <a:ext cx="341630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j-lt"/>
                <a:ea typeface="+mn-ea"/>
                <a:cs typeface="+mn-cs"/>
              </a:rPr>
              <a:t>Automate tasks with a single click </a:t>
            </a:r>
          </a:p>
        </p:txBody>
      </p:sp>
      <p:sp>
        <p:nvSpPr>
          <p:cNvPr id="22" name="TextBox 21">
            <a:extLst>
              <a:ext uri="{FF2B5EF4-FFF2-40B4-BE49-F238E27FC236}">
                <a16:creationId xmlns:a16="http://schemas.microsoft.com/office/drawing/2014/main" id="{21BA94B4-C7B1-E329-1CC5-72458B1B65EE}"/>
              </a:ext>
            </a:extLst>
          </p:cNvPr>
          <p:cNvSpPr txBox="1"/>
          <p:nvPr/>
        </p:nvSpPr>
        <p:spPr>
          <a:xfrm>
            <a:off x="457198" y="1657460"/>
            <a:ext cx="5803902" cy="1377044"/>
          </a:xfrm>
          <a:prstGeom prst="rect">
            <a:avLst/>
          </a:prstGeom>
          <a:noFill/>
        </p:spPr>
        <p:txBody>
          <a:bodyPr wrap="square" lIns="0" tIns="0" rIns="0" bIns="0" rtlCol="0">
            <a:spAutoFit/>
          </a:bodyPr>
          <a:lstStyle/>
          <a:p>
            <a:pPr algn="l">
              <a:lnSpc>
                <a:spcPts val="1800"/>
              </a:lnSpc>
              <a:spcAft>
                <a:spcPts val="1200"/>
              </a:spcAft>
            </a:pPr>
            <a:r>
              <a:rPr lang="en-US" sz="1400"/>
              <a:t>Automate routine tasks and minimize toggles to streamline workflows. From persona-specific note types and automated referral letters and after-visit summaries to summaries of prior radiology reports, Dragon Copilot takes on the heavy lifting, so care teams don’t have to. This automation </a:t>
            </a:r>
            <a:r>
              <a:rPr lang="en-US" sz="1400" b="1"/>
              <a:t>improves clinician well-being and enhances the overall patient experience </a:t>
            </a:r>
            <a:r>
              <a:rPr lang="en-US" sz="1400"/>
              <a:t>by reducing manual effort and speeding up routine steps.</a:t>
            </a:r>
            <a:endParaRPr lang="en-US" sz="1400" b="1"/>
          </a:p>
        </p:txBody>
      </p:sp>
      <p:sp>
        <p:nvSpPr>
          <p:cNvPr id="23" name="TextBox 22">
            <a:extLst>
              <a:ext uri="{FF2B5EF4-FFF2-40B4-BE49-F238E27FC236}">
                <a16:creationId xmlns:a16="http://schemas.microsoft.com/office/drawing/2014/main" id="{187A7596-5F9A-F707-5C13-5E2B5F325940}"/>
              </a:ext>
            </a:extLst>
          </p:cNvPr>
          <p:cNvSpPr txBox="1"/>
          <p:nvPr/>
        </p:nvSpPr>
        <p:spPr>
          <a:xfrm>
            <a:off x="457200" y="3190545"/>
            <a:ext cx="4541626" cy="222882"/>
          </a:xfrm>
          <a:prstGeom prst="rect">
            <a:avLst/>
          </a:prstGeom>
          <a:noFill/>
        </p:spPr>
        <p:txBody>
          <a:bodyPr wrap="square" lIns="0" tIns="0" rIns="0" bIns="0" rtlCol="0">
            <a:spAutoFit/>
          </a:bodyPr>
          <a:lstStyle/>
          <a:p>
            <a:pPr algn="l">
              <a:lnSpc>
                <a:spcPts val="1800"/>
              </a:lnSpc>
              <a:spcAft>
                <a:spcPts val="1200"/>
              </a:spcAft>
            </a:pPr>
            <a:r>
              <a:rPr lang="en-US" sz="1400" b="1"/>
              <a:t>Key capabilities:</a:t>
            </a:r>
          </a:p>
        </p:txBody>
      </p:sp>
      <p:sp>
        <p:nvSpPr>
          <p:cNvPr id="24" name="TextBox 23">
            <a:extLst>
              <a:ext uri="{FF2B5EF4-FFF2-40B4-BE49-F238E27FC236}">
                <a16:creationId xmlns:a16="http://schemas.microsoft.com/office/drawing/2014/main" id="{1DD00A43-AE53-1F6C-D88A-9A4B8DE2FC42}"/>
              </a:ext>
            </a:extLst>
          </p:cNvPr>
          <p:cNvSpPr txBox="1"/>
          <p:nvPr/>
        </p:nvSpPr>
        <p:spPr>
          <a:xfrm>
            <a:off x="987426" y="3565083"/>
            <a:ext cx="2311399" cy="646331"/>
          </a:xfrm>
          <a:prstGeom prst="rect">
            <a:avLst/>
          </a:prstGeom>
          <a:noFill/>
        </p:spPr>
        <p:txBody>
          <a:bodyPr wrap="square" lIns="0" tIns="0" rIns="0" bIns="0" rtlCol="0">
            <a:spAutoFit/>
          </a:bodyPr>
          <a:lstStyle/>
          <a:p>
            <a:pPr marR="0" lvl="0">
              <a:spcAft>
                <a:spcPts val="800"/>
              </a:spcAft>
            </a:pPr>
            <a:r>
              <a:rPr lang="en-US" sz="1400" b="1" kern="100">
                <a:effectLst/>
                <a:ea typeface="Arial" panose="020B0604020202020204" pitchFamily="34" charset="0"/>
                <a:cs typeface="Times New Roman" panose="02020603050405020304" pitchFamily="18" charset="0"/>
              </a:rPr>
              <a:t>Orders</a:t>
            </a:r>
            <a:r>
              <a:rPr lang="en-US" sz="1400" kern="100">
                <a:effectLst/>
                <a:ea typeface="Arial" panose="020B0604020202020204" pitchFamily="34" charset="0"/>
                <a:cs typeface="Times New Roman" panose="02020603050405020304" pitchFamily="18" charset="0"/>
              </a:rPr>
              <a:t> captured from the conversation and placed in EHR order list</a:t>
            </a:r>
          </a:p>
        </p:txBody>
      </p:sp>
      <p:sp>
        <p:nvSpPr>
          <p:cNvPr id="5" name="TextBox 4">
            <a:extLst>
              <a:ext uri="{FF2B5EF4-FFF2-40B4-BE49-F238E27FC236}">
                <a16:creationId xmlns:a16="http://schemas.microsoft.com/office/drawing/2014/main" id="{F3700024-47FD-6311-401C-D9AA556032C2}"/>
              </a:ext>
            </a:extLst>
          </p:cNvPr>
          <p:cNvSpPr txBox="1"/>
          <p:nvPr/>
        </p:nvSpPr>
        <p:spPr>
          <a:xfrm>
            <a:off x="4136773" y="3551228"/>
            <a:ext cx="2068976" cy="646331"/>
          </a:xfrm>
          <a:prstGeom prst="rect">
            <a:avLst/>
          </a:prstGeom>
          <a:noFill/>
        </p:spPr>
        <p:txBody>
          <a:bodyPr wrap="square" lIns="0" tIns="0" rIns="0" bIns="0" rtlCol="0">
            <a:spAutoFit/>
          </a:bodyPr>
          <a:lstStyle/>
          <a:p>
            <a:pPr marR="0" lvl="0">
              <a:spcAft>
                <a:spcPts val="800"/>
              </a:spcAft>
            </a:pPr>
            <a:r>
              <a:rPr lang="en-US" sz="1400" b="1" kern="100">
                <a:effectLst/>
                <a:ea typeface="Arial" panose="020B0604020202020204" pitchFamily="34" charset="0"/>
                <a:cs typeface="Times New Roman" panose="02020603050405020304" pitchFamily="18" charset="0"/>
              </a:rPr>
              <a:t>Summarized notes </a:t>
            </a:r>
            <a:r>
              <a:rPr lang="en-US" sz="1400" kern="100">
                <a:effectLst/>
                <a:ea typeface="Arial" panose="020B0604020202020204" pitchFamily="34" charset="0"/>
                <a:cs typeface="Times New Roman" panose="02020603050405020304" pitchFamily="18" charset="0"/>
              </a:rPr>
              <a:t>with an encounter synopsis and key facts</a:t>
            </a:r>
          </a:p>
        </p:txBody>
      </p:sp>
      <p:sp>
        <p:nvSpPr>
          <p:cNvPr id="29" name="Rounded Rectangle 28">
            <a:extLst>
              <a:ext uri="{FF2B5EF4-FFF2-40B4-BE49-F238E27FC236}">
                <a16:creationId xmlns:a16="http://schemas.microsoft.com/office/drawing/2014/main" id="{819FA538-151D-A1E3-2FA7-FB7B5433CD72}"/>
              </a:ext>
              <a:ext uri="{C183D7F6-B498-43B3-948B-1728B52AA6E4}">
                <adec:decorative xmlns:adec="http://schemas.microsoft.com/office/drawing/2017/decorative" val="1"/>
              </a:ext>
            </a:extLst>
          </p:cNvPr>
          <p:cNvSpPr/>
          <p:nvPr/>
        </p:nvSpPr>
        <p:spPr>
          <a:xfrm>
            <a:off x="457198" y="3576258"/>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16B1D125-6C98-A644-4C1A-BF1D4D7E8F8E}"/>
              </a:ext>
              <a:ext uri="{C183D7F6-B498-43B3-948B-1728B52AA6E4}">
                <adec:decorative xmlns:adec="http://schemas.microsoft.com/office/drawing/2017/decorative" val="1"/>
              </a:ext>
            </a:extLst>
          </p:cNvPr>
          <p:cNvSpPr/>
          <p:nvPr/>
        </p:nvSpPr>
        <p:spPr>
          <a:xfrm>
            <a:off x="457198" y="4365968"/>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6E8F63B-062A-FCD5-CC11-B841E15CAE09}"/>
              </a:ext>
              <a:ext uri="{C183D7F6-B498-43B3-948B-1728B52AA6E4}">
                <adec:decorative xmlns:adec="http://schemas.microsoft.com/office/drawing/2017/decorative" val="1"/>
              </a:ext>
            </a:extLst>
          </p:cNvPr>
          <p:cNvSpPr/>
          <p:nvPr/>
        </p:nvSpPr>
        <p:spPr>
          <a:xfrm>
            <a:off x="457198" y="5134897"/>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0BE2087F-385C-B3AB-CED4-CD550081D7ED}"/>
              </a:ext>
              <a:ext uri="{C183D7F6-B498-43B3-948B-1728B52AA6E4}">
                <adec:decorative xmlns:adec="http://schemas.microsoft.com/office/drawing/2017/decorative" val="1"/>
              </a:ext>
            </a:extLst>
          </p:cNvPr>
          <p:cNvSpPr/>
          <p:nvPr/>
        </p:nvSpPr>
        <p:spPr>
          <a:xfrm>
            <a:off x="3592078" y="3576258"/>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A003E675-DC84-F318-12A0-193805DF3763}"/>
              </a:ext>
              <a:ext uri="{C183D7F6-B498-43B3-948B-1728B52AA6E4}">
                <adec:decorative xmlns:adec="http://schemas.microsoft.com/office/drawing/2017/decorative" val="1"/>
              </a:ext>
            </a:extLst>
          </p:cNvPr>
          <p:cNvSpPr/>
          <p:nvPr/>
        </p:nvSpPr>
        <p:spPr>
          <a:xfrm>
            <a:off x="3592078" y="4365968"/>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6E928C8F-A417-D7CF-4C8A-53A04F9AD5BB}"/>
              </a:ext>
              <a:ext uri="{C183D7F6-B498-43B3-948B-1728B52AA6E4}">
                <adec:decorative xmlns:adec="http://schemas.microsoft.com/office/drawing/2017/decorative" val="1"/>
              </a:ext>
            </a:extLst>
          </p:cNvPr>
          <p:cNvSpPr/>
          <p:nvPr/>
        </p:nvSpPr>
        <p:spPr>
          <a:xfrm>
            <a:off x="3592078" y="5134897"/>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raphic 224">
            <a:extLst>
              <a:ext uri="{FF2B5EF4-FFF2-40B4-BE49-F238E27FC236}">
                <a16:creationId xmlns:a16="http://schemas.microsoft.com/office/drawing/2014/main" id="{EEF63A56-DD1B-10CD-CD21-12AB0BC42C50}"/>
              </a:ext>
              <a:ext uri="{C183D7F6-B498-43B3-948B-1728B52AA6E4}">
                <adec:decorative xmlns:adec="http://schemas.microsoft.com/office/drawing/2017/decorative" val="1"/>
              </a:ext>
            </a:extLst>
          </p:cNvPr>
          <p:cNvSpPr/>
          <p:nvPr/>
        </p:nvSpPr>
        <p:spPr>
          <a:xfrm>
            <a:off x="532201" y="3688116"/>
            <a:ext cx="225516" cy="161090"/>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bg1"/>
          </a:solidFill>
          <a:ln w="893" cap="flat">
            <a:noFill/>
            <a:prstDash val="solid"/>
            <a:miter/>
          </a:ln>
        </p:spPr>
        <p:txBody>
          <a:bodyPr rtlCol="0" anchor="ctr"/>
          <a:lstStyle/>
          <a:p>
            <a:endParaRPr lang="en-US"/>
          </a:p>
        </p:txBody>
      </p:sp>
      <p:sp>
        <p:nvSpPr>
          <p:cNvPr id="38" name="Graphic 224">
            <a:extLst>
              <a:ext uri="{FF2B5EF4-FFF2-40B4-BE49-F238E27FC236}">
                <a16:creationId xmlns:a16="http://schemas.microsoft.com/office/drawing/2014/main" id="{2D728783-21A3-9FED-36D5-491568116ADE}"/>
              </a:ext>
              <a:ext uri="{C183D7F6-B498-43B3-948B-1728B52AA6E4}">
                <adec:decorative xmlns:adec="http://schemas.microsoft.com/office/drawing/2017/decorative" val="1"/>
              </a:ext>
            </a:extLst>
          </p:cNvPr>
          <p:cNvSpPr/>
          <p:nvPr/>
        </p:nvSpPr>
        <p:spPr>
          <a:xfrm>
            <a:off x="532201" y="4468246"/>
            <a:ext cx="225516" cy="161090"/>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bg1"/>
          </a:solidFill>
          <a:ln w="893" cap="flat">
            <a:noFill/>
            <a:prstDash val="solid"/>
            <a:miter/>
          </a:ln>
        </p:spPr>
        <p:txBody>
          <a:bodyPr rtlCol="0" anchor="ctr"/>
          <a:lstStyle/>
          <a:p>
            <a:endParaRPr lang="en-US"/>
          </a:p>
        </p:txBody>
      </p:sp>
      <p:sp>
        <p:nvSpPr>
          <p:cNvPr id="40" name="Graphic 224">
            <a:extLst>
              <a:ext uri="{FF2B5EF4-FFF2-40B4-BE49-F238E27FC236}">
                <a16:creationId xmlns:a16="http://schemas.microsoft.com/office/drawing/2014/main" id="{9C1FCB09-DEBF-C5DC-CA6E-0F472F0B343E}"/>
              </a:ext>
              <a:ext uri="{C183D7F6-B498-43B3-948B-1728B52AA6E4}">
                <adec:decorative xmlns:adec="http://schemas.microsoft.com/office/drawing/2017/decorative" val="1"/>
              </a:ext>
            </a:extLst>
          </p:cNvPr>
          <p:cNvSpPr/>
          <p:nvPr/>
        </p:nvSpPr>
        <p:spPr>
          <a:xfrm>
            <a:off x="532201" y="5237926"/>
            <a:ext cx="225516" cy="161090"/>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bg1"/>
          </a:solidFill>
          <a:ln w="893" cap="flat">
            <a:noFill/>
            <a:prstDash val="solid"/>
            <a:miter/>
          </a:ln>
        </p:spPr>
        <p:txBody>
          <a:bodyPr rtlCol="0" anchor="ctr"/>
          <a:lstStyle/>
          <a:p>
            <a:endParaRPr lang="en-US"/>
          </a:p>
        </p:txBody>
      </p:sp>
      <p:sp>
        <p:nvSpPr>
          <p:cNvPr id="41" name="Graphic 224">
            <a:extLst>
              <a:ext uri="{FF2B5EF4-FFF2-40B4-BE49-F238E27FC236}">
                <a16:creationId xmlns:a16="http://schemas.microsoft.com/office/drawing/2014/main" id="{49B0E071-8A9F-6737-0538-11775F5533E5}"/>
              </a:ext>
              <a:ext uri="{C183D7F6-B498-43B3-948B-1728B52AA6E4}">
                <adec:decorative xmlns:adec="http://schemas.microsoft.com/office/drawing/2017/decorative" val="1"/>
              </a:ext>
            </a:extLst>
          </p:cNvPr>
          <p:cNvSpPr/>
          <p:nvPr/>
        </p:nvSpPr>
        <p:spPr>
          <a:xfrm>
            <a:off x="3667161" y="3688116"/>
            <a:ext cx="225516" cy="161090"/>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bg1"/>
          </a:solidFill>
          <a:ln w="893" cap="flat">
            <a:noFill/>
            <a:prstDash val="solid"/>
            <a:miter/>
          </a:ln>
        </p:spPr>
        <p:txBody>
          <a:bodyPr rtlCol="0" anchor="ctr"/>
          <a:lstStyle/>
          <a:p>
            <a:endParaRPr lang="en-US"/>
          </a:p>
        </p:txBody>
      </p:sp>
      <p:sp>
        <p:nvSpPr>
          <p:cNvPr id="42" name="Graphic 224">
            <a:extLst>
              <a:ext uri="{FF2B5EF4-FFF2-40B4-BE49-F238E27FC236}">
                <a16:creationId xmlns:a16="http://schemas.microsoft.com/office/drawing/2014/main" id="{968F9A24-3B70-7CCD-384A-BCF6F1467314}"/>
              </a:ext>
              <a:ext uri="{C183D7F6-B498-43B3-948B-1728B52AA6E4}">
                <adec:decorative xmlns:adec="http://schemas.microsoft.com/office/drawing/2017/decorative" val="1"/>
              </a:ext>
            </a:extLst>
          </p:cNvPr>
          <p:cNvSpPr/>
          <p:nvPr/>
        </p:nvSpPr>
        <p:spPr>
          <a:xfrm>
            <a:off x="3667161" y="4468246"/>
            <a:ext cx="225516" cy="161090"/>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bg1"/>
          </a:solidFill>
          <a:ln w="893" cap="flat">
            <a:noFill/>
            <a:prstDash val="solid"/>
            <a:miter/>
          </a:ln>
        </p:spPr>
        <p:txBody>
          <a:bodyPr rtlCol="0" anchor="ctr"/>
          <a:lstStyle/>
          <a:p>
            <a:endParaRPr lang="en-US"/>
          </a:p>
        </p:txBody>
      </p:sp>
      <p:sp>
        <p:nvSpPr>
          <p:cNvPr id="43" name="Graphic 224">
            <a:extLst>
              <a:ext uri="{FF2B5EF4-FFF2-40B4-BE49-F238E27FC236}">
                <a16:creationId xmlns:a16="http://schemas.microsoft.com/office/drawing/2014/main" id="{BEB28454-486A-58FE-7E8E-E73E99B1DF54}"/>
              </a:ext>
              <a:ext uri="{C183D7F6-B498-43B3-948B-1728B52AA6E4}">
                <adec:decorative xmlns:adec="http://schemas.microsoft.com/office/drawing/2017/decorative" val="1"/>
              </a:ext>
            </a:extLst>
          </p:cNvPr>
          <p:cNvSpPr/>
          <p:nvPr/>
        </p:nvSpPr>
        <p:spPr>
          <a:xfrm>
            <a:off x="3667161" y="5237926"/>
            <a:ext cx="225516" cy="161090"/>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bg1"/>
          </a:solidFill>
          <a:ln w="893" cap="flat">
            <a:noFill/>
            <a:prstDash val="solid"/>
            <a:miter/>
          </a:ln>
        </p:spPr>
        <p:txBody>
          <a:bodyPr rtlCol="0" anchor="ctr"/>
          <a:lstStyle/>
          <a:p>
            <a:endParaRPr lang="en-US"/>
          </a:p>
        </p:txBody>
      </p:sp>
      <p:sp>
        <p:nvSpPr>
          <p:cNvPr id="46" name="TextBox 45">
            <a:extLst>
              <a:ext uri="{FF2B5EF4-FFF2-40B4-BE49-F238E27FC236}">
                <a16:creationId xmlns:a16="http://schemas.microsoft.com/office/drawing/2014/main" id="{FA137B41-0241-E887-3D7F-B1537B56C8E4}"/>
              </a:ext>
            </a:extLst>
          </p:cNvPr>
          <p:cNvSpPr txBox="1"/>
          <p:nvPr/>
        </p:nvSpPr>
        <p:spPr>
          <a:xfrm>
            <a:off x="987426" y="4353424"/>
            <a:ext cx="2311399" cy="646331"/>
          </a:xfrm>
          <a:prstGeom prst="rect">
            <a:avLst/>
          </a:prstGeom>
          <a:noFill/>
        </p:spPr>
        <p:txBody>
          <a:bodyPr wrap="square" lIns="0" tIns="0" rIns="0" bIns="0" rtlCol="0">
            <a:spAutoFit/>
          </a:bodyPr>
          <a:lstStyle/>
          <a:p>
            <a:pPr marR="0" lvl="0">
              <a:spcAft>
                <a:spcPts val="800"/>
              </a:spcAft>
            </a:pPr>
            <a:r>
              <a:rPr lang="en-US" sz="1400" b="1" kern="100">
                <a:effectLst/>
                <a:ea typeface="Arial" panose="020B0604020202020204" pitchFamily="34" charset="0"/>
                <a:cs typeface="Times New Roman" panose="02020603050405020304" pitchFamily="18" charset="0"/>
              </a:rPr>
              <a:t>After-visit summaries </a:t>
            </a:r>
            <a:r>
              <a:rPr lang="en-US" sz="1400" kern="100">
                <a:effectLst/>
                <a:ea typeface="Arial" panose="020B0604020202020204" pitchFamily="34" charset="0"/>
                <a:cs typeface="Times New Roman" panose="02020603050405020304" pitchFamily="18" charset="0"/>
              </a:rPr>
              <a:t>created from the transcript with personalized content</a:t>
            </a:r>
          </a:p>
        </p:txBody>
      </p:sp>
      <p:sp>
        <p:nvSpPr>
          <p:cNvPr id="44" name="TextBox 43">
            <a:extLst>
              <a:ext uri="{FF2B5EF4-FFF2-40B4-BE49-F238E27FC236}">
                <a16:creationId xmlns:a16="http://schemas.microsoft.com/office/drawing/2014/main" id="{0895C9BC-143C-23A5-8074-EF6D93661C4B}"/>
              </a:ext>
            </a:extLst>
          </p:cNvPr>
          <p:cNvSpPr txBox="1"/>
          <p:nvPr/>
        </p:nvSpPr>
        <p:spPr>
          <a:xfrm>
            <a:off x="4136772" y="4365968"/>
            <a:ext cx="2311399" cy="430887"/>
          </a:xfrm>
          <a:prstGeom prst="rect">
            <a:avLst/>
          </a:prstGeom>
          <a:noFill/>
        </p:spPr>
        <p:txBody>
          <a:bodyPr wrap="square" lIns="0" tIns="0" rIns="0" bIns="0" rtlCol="0">
            <a:spAutoFit/>
          </a:bodyPr>
          <a:lstStyle/>
          <a:p>
            <a:pPr marR="0" lvl="0">
              <a:spcAft>
                <a:spcPts val="800"/>
              </a:spcAft>
            </a:pPr>
            <a:r>
              <a:rPr lang="en-US" sz="1400" b="1" kern="100">
                <a:effectLst/>
                <a:ea typeface="Arial" panose="020B0604020202020204" pitchFamily="34" charset="0"/>
                <a:cs typeface="Times New Roman" panose="02020603050405020304" pitchFamily="18" charset="0"/>
              </a:rPr>
              <a:t>Referral letters </a:t>
            </a:r>
            <a:r>
              <a:rPr lang="en-US" sz="1400" kern="100">
                <a:effectLst/>
                <a:ea typeface="Arial" panose="020B0604020202020204" pitchFamily="34" charset="0"/>
                <a:cs typeface="Times New Roman" panose="02020603050405020304" pitchFamily="18" charset="0"/>
              </a:rPr>
              <a:t>created from the transcript with one click</a:t>
            </a:r>
          </a:p>
        </p:txBody>
      </p:sp>
      <p:sp>
        <p:nvSpPr>
          <p:cNvPr id="47" name="TextBox 46">
            <a:extLst>
              <a:ext uri="{FF2B5EF4-FFF2-40B4-BE49-F238E27FC236}">
                <a16:creationId xmlns:a16="http://schemas.microsoft.com/office/drawing/2014/main" id="{76930FB7-E22E-FF04-3B5A-D46BF18E8626}"/>
              </a:ext>
            </a:extLst>
          </p:cNvPr>
          <p:cNvSpPr txBox="1"/>
          <p:nvPr/>
        </p:nvSpPr>
        <p:spPr>
          <a:xfrm>
            <a:off x="987426" y="5134897"/>
            <a:ext cx="2435481" cy="646331"/>
          </a:xfrm>
          <a:prstGeom prst="rect">
            <a:avLst/>
          </a:prstGeom>
          <a:noFill/>
        </p:spPr>
        <p:txBody>
          <a:bodyPr wrap="square" lIns="0" tIns="0" rIns="0" bIns="0" rtlCol="0">
            <a:spAutoFit/>
          </a:bodyPr>
          <a:lstStyle/>
          <a:p>
            <a:pPr marR="0" lvl="0">
              <a:spcAft>
                <a:spcPts val="800"/>
              </a:spcAft>
            </a:pPr>
            <a:r>
              <a:rPr lang="en-US" sz="1400" b="1" kern="100">
                <a:effectLst/>
                <a:ea typeface="Arial" panose="020B0604020202020204" pitchFamily="34" charset="0"/>
                <a:cs typeface="Times New Roman" panose="02020603050405020304" pitchFamily="18" charset="0"/>
              </a:rPr>
              <a:t>Summarized evidence </a:t>
            </a:r>
            <a:r>
              <a:rPr lang="en-US" sz="1400" kern="100">
                <a:effectLst/>
                <a:ea typeface="Arial" panose="020B0604020202020204" pitchFamily="34" charset="0"/>
                <a:cs typeface="Times New Roman" panose="02020603050405020304" pitchFamily="18" charset="0"/>
              </a:rPr>
              <a:t>of each diagnosis to validate medical information in the note</a:t>
            </a:r>
          </a:p>
        </p:txBody>
      </p:sp>
      <p:sp>
        <p:nvSpPr>
          <p:cNvPr id="45" name="TextBox 44">
            <a:extLst>
              <a:ext uri="{FF2B5EF4-FFF2-40B4-BE49-F238E27FC236}">
                <a16:creationId xmlns:a16="http://schemas.microsoft.com/office/drawing/2014/main" id="{66A4BA93-16A7-5405-A5CF-26DC898E73C7}"/>
              </a:ext>
            </a:extLst>
          </p:cNvPr>
          <p:cNvSpPr txBox="1"/>
          <p:nvPr/>
        </p:nvSpPr>
        <p:spPr>
          <a:xfrm>
            <a:off x="4136772" y="5103065"/>
            <a:ext cx="2311399" cy="646331"/>
          </a:xfrm>
          <a:prstGeom prst="rect">
            <a:avLst/>
          </a:prstGeom>
          <a:noFill/>
        </p:spPr>
        <p:txBody>
          <a:bodyPr wrap="square" lIns="0" tIns="0" rIns="0" bIns="0" rtlCol="0">
            <a:spAutoFit/>
          </a:bodyPr>
          <a:lstStyle/>
          <a:p>
            <a:pPr marR="0" lvl="0">
              <a:spcAft>
                <a:spcPts val="800"/>
              </a:spcAft>
            </a:pPr>
            <a:r>
              <a:rPr lang="en-US" sz="1400" b="1" kern="100">
                <a:effectLst/>
                <a:ea typeface="Arial" panose="020B0604020202020204" pitchFamily="34" charset="0"/>
                <a:cs typeface="Times New Roman" panose="02020603050405020304" pitchFamily="18" charset="0"/>
              </a:rPr>
              <a:t>Coding suggestions </a:t>
            </a:r>
            <a:r>
              <a:rPr lang="en-US" sz="1400" kern="100">
                <a:effectLst/>
                <a:ea typeface="Arial" panose="020B0604020202020204" pitchFamily="34" charset="0"/>
                <a:cs typeface="Times New Roman" panose="02020603050405020304" pitchFamily="18" charset="0"/>
              </a:rPr>
              <a:t>for use on-demand or automatically applied to the note</a:t>
            </a:r>
          </a:p>
        </p:txBody>
      </p:sp>
      <p:grpSp>
        <p:nvGrpSpPr>
          <p:cNvPr id="49" name="Group 48">
            <a:extLst>
              <a:ext uri="{FF2B5EF4-FFF2-40B4-BE49-F238E27FC236}">
                <a16:creationId xmlns:a16="http://schemas.microsoft.com/office/drawing/2014/main" id="{911863BA-EBE3-FFAE-4A19-8F93A349C9D1}"/>
              </a:ext>
              <a:ext uri="{C183D7F6-B498-43B3-948B-1728B52AA6E4}">
                <adec:decorative xmlns:adec="http://schemas.microsoft.com/office/drawing/2017/decorative" val="1"/>
              </a:ext>
            </a:extLst>
          </p:cNvPr>
          <p:cNvGrpSpPr/>
          <p:nvPr/>
        </p:nvGrpSpPr>
        <p:grpSpPr>
          <a:xfrm>
            <a:off x="457200" y="6035060"/>
            <a:ext cx="2311400" cy="457200"/>
            <a:chOff x="457200" y="6035060"/>
            <a:chExt cx="2311400" cy="457200"/>
          </a:xfrm>
        </p:grpSpPr>
        <p:sp>
          <p:nvSpPr>
            <p:cNvPr id="50" name="Rounded Rectangle 21">
              <a:extLst>
                <a:ext uri="{FF2B5EF4-FFF2-40B4-BE49-F238E27FC236}">
                  <a16:creationId xmlns:a16="http://schemas.microsoft.com/office/drawing/2014/main" id="{57D073C3-A547-8055-51D2-23C801CD95D8}"/>
                </a:ext>
              </a:extLst>
            </p:cNvPr>
            <p:cNvSpPr/>
            <p:nvPr/>
          </p:nvSpPr>
          <p:spPr>
            <a:xfrm>
              <a:off x="457200" y="6035060"/>
              <a:ext cx="2311399" cy="457200"/>
            </a:xfrm>
            <a:prstGeom prst="roundRect">
              <a:avLst>
                <a:gd name="adj" fmla="val 18105"/>
              </a:avLst>
            </a:prstGeom>
            <a:gradFill flip="none" rotWithShape="1">
              <a:gsLst>
                <a:gs pos="100000">
                  <a:schemeClr val="accent4"/>
                </a:gs>
                <a:gs pos="0">
                  <a:schemeClr val="accent5"/>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8D328269-A3F9-8986-9D51-2CB0AF9C01E8}"/>
                </a:ext>
              </a:extLst>
            </p:cNvPr>
            <p:cNvGrpSpPr/>
            <p:nvPr/>
          </p:nvGrpSpPr>
          <p:grpSpPr>
            <a:xfrm>
              <a:off x="457200" y="6035060"/>
              <a:ext cx="457200" cy="457200"/>
              <a:chOff x="0" y="6400800"/>
              <a:chExt cx="457200" cy="457200"/>
            </a:xfrm>
          </p:grpSpPr>
          <p:sp>
            <p:nvSpPr>
              <p:cNvPr id="56" name="Rounded Rectangle 55">
                <a:hlinkClick r:id="" action="ppaction://hlinkshowjump?jump=firstslide"/>
                <a:extLst>
                  <a:ext uri="{FF2B5EF4-FFF2-40B4-BE49-F238E27FC236}">
                    <a16:creationId xmlns:a16="http://schemas.microsoft.com/office/drawing/2014/main" id="{F7DF451E-CA14-7426-2D98-D8182AFADC41}"/>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raphic 6">
                <a:hlinkClick r:id="" action="ppaction://hlinkshowjump?jump=firstslide"/>
                <a:extLst>
                  <a:ext uri="{FF2B5EF4-FFF2-40B4-BE49-F238E27FC236}">
                    <a16:creationId xmlns:a16="http://schemas.microsoft.com/office/drawing/2014/main" id="{EF48FE57-1188-1671-FD8A-A1FEDC43CD39}"/>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52" name="TextBox 51">
              <a:hlinkClick r:id="" action="ppaction://hlinkshowjump?jump=previousslide"/>
              <a:extLst>
                <a:ext uri="{FF2B5EF4-FFF2-40B4-BE49-F238E27FC236}">
                  <a16:creationId xmlns:a16="http://schemas.microsoft.com/office/drawing/2014/main" id="{C4FED718-F9EA-D60B-CE54-F0C91C2ED155}"/>
                </a:ext>
              </a:extLst>
            </p:cNvPr>
            <p:cNvSpPr txBox="1"/>
            <p:nvPr/>
          </p:nvSpPr>
          <p:spPr>
            <a:xfrm>
              <a:off x="1143000" y="6186716"/>
              <a:ext cx="347852" cy="153888"/>
            </a:xfrm>
            <a:prstGeom prst="rect">
              <a:avLst/>
            </a:prstGeom>
            <a:noFill/>
          </p:spPr>
          <p:txBody>
            <a:bodyPr wrap="none" lIns="0" tIns="0" rIns="0" bIns="0" rtlCol="0">
              <a:spAutoFit/>
            </a:bodyPr>
            <a:lstStyle/>
            <a:p>
              <a:r>
                <a:rPr lang="en-US" sz="1000"/>
                <a:t>BACK</a:t>
              </a:r>
            </a:p>
          </p:txBody>
        </p:sp>
        <p:sp>
          <p:nvSpPr>
            <p:cNvPr id="53" name="Rounded Rectangle 52">
              <a:extLst>
                <a:ext uri="{FF2B5EF4-FFF2-40B4-BE49-F238E27FC236}">
                  <a16:creationId xmlns:a16="http://schemas.microsoft.com/office/drawing/2014/main" id="{727E37DD-926F-D0AD-FAA2-31530829A350}"/>
                </a:ext>
              </a:extLst>
            </p:cNvPr>
            <p:cNvSpPr>
              <a:spLocks noChangeAspect="1"/>
            </p:cNvSpPr>
            <p:nvPr/>
          </p:nvSpPr>
          <p:spPr>
            <a:xfrm>
              <a:off x="2311400" y="6035060"/>
              <a:ext cx="457200" cy="457200"/>
            </a:xfrm>
            <a:prstGeom prst="roundRect">
              <a:avLst/>
            </a:prstGeom>
            <a:solidFill>
              <a:schemeClr val="accent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6</a:t>
              </a:fld>
              <a:endParaRPr lang="en-US" sz="1000">
                <a:solidFill>
                  <a:schemeClr val="tx1"/>
                </a:solidFill>
              </a:endParaRPr>
            </a:p>
          </p:txBody>
        </p:sp>
        <p:sp>
          <p:nvSpPr>
            <p:cNvPr id="54" name="TextBox 53">
              <a:hlinkClick r:id="" action="ppaction://hlinkshowjump?jump=nextslide"/>
              <a:extLst>
                <a:ext uri="{FF2B5EF4-FFF2-40B4-BE49-F238E27FC236}">
                  <a16:creationId xmlns:a16="http://schemas.microsoft.com/office/drawing/2014/main" id="{B3D277F8-2B84-401F-FDE3-E282E9D2A88C}"/>
                </a:ext>
              </a:extLst>
            </p:cNvPr>
            <p:cNvSpPr txBox="1"/>
            <p:nvPr/>
          </p:nvSpPr>
          <p:spPr>
            <a:xfrm>
              <a:off x="1719452" y="6186716"/>
              <a:ext cx="341440" cy="153888"/>
            </a:xfrm>
            <a:prstGeom prst="rect">
              <a:avLst/>
            </a:prstGeom>
            <a:noFill/>
          </p:spPr>
          <p:txBody>
            <a:bodyPr wrap="none" lIns="0" tIns="0" rIns="0" bIns="0" rtlCol="0">
              <a:spAutoFit/>
            </a:bodyPr>
            <a:lstStyle/>
            <a:p>
              <a:r>
                <a:rPr lang="en-US" sz="1000"/>
                <a:t>NEXT</a:t>
              </a:r>
            </a:p>
          </p:txBody>
        </p:sp>
        <p:cxnSp>
          <p:nvCxnSpPr>
            <p:cNvPr id="55" name="Straight Connector 54">
              <a:extLst>
                <a:ext uri="{FF2B5EF4-FFF2-40B4-BE49-F238E27FC236}">
                  <a16:creationId xmlns:a16="http://schemas.microsoft.com/office/drawing/2014/main" id="{31F42166-3076-60C7-F9C8-CA7BFFB8A830}"/>
                </a:ext>
              </a:extLst>
            </p:cNvPr>
            <p:cNvCxnSpPr>
              <a:cxnSpLocks/>
            </p:cNvCxnSpPr>
            <p:nvPr/>
          </p:nvCxnSpPr>
          <p:spPr>
            <a:xfrm>
              <a:off x="1605152" y="6149360"/>
              <a:ext cx="0" cy="228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7DE250C3-ECF1-6488-B34E-8E17E90AA5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38262" y="949642"/>
            <a:ext cx="5086275" cy="4935875"/>
          </a:xfrm>
          <a:prstGeom prst="roundRect">
            <a:avLst>
              <a:gd name="adj" fmla="val 2902"/>
            </a:avLst>
          </a:prstGeom>
          <a:noFill/>
          <a:ln>
            <a:noFill/>
          </a:ln>
          <a:effectLst>
            <a:outerShdw blurRad="203200" dist="38100" dir="8100000" algn="tr" rotWithShape="0">
              <a:prstClr val="black">
                <a:alpha val="15000"/>
              </a:prstClr>
            </a:outerShdw>
          </a:effectLst>
        </p:spPr>
      </p:pic>
    </p:spTree>
    <p:extLst>
      <p:ext uri="{BB962C8B-B14F-4D97-AF65-F5344CB8AC3E}">
        <p14:creationId xmlns:p14="http://schemas.microsoft.com/office/powerpoint/2010/main" val="3871020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9466C673-5276-548F-D4AD-8A30737D218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AF91D15-0373-D990-9A31-215AFCF71FDB}"/>
              </a:ext>
              <a:ext uri="{C183D7F6-B498-43B3-948B-1728B52AA6E4}">
                <adec:decorative xmlns:adec="http://schemas.microsoft.com/office/drawing/2017/decorative" val="1"/>
              </a:ext>
            </a:extLst>
          </p:cNvPr>
          <p:cNvSpPr/>
          <p:nvPr/>
        </p:nvSpPr>
        <p:spPr>
          <a:xfrm>
            <a:off x="1" y="3598275"/>
            <a:ext cx="8034140" cy="1221353"/>
          </a:xfrm>
          <a:prstGeom prst="rect">
            <a:avLst/>
          </a:prstGeom>
          <a:solidFill>
            <a:schemeClr val="bg1"/>
          </a:solidFill>
          <a:ln>
            <a:noFill/>
          </a:ln>
          <a:effectLst>
            <a:outerShdw blurRad="203200" dist="38100" dir="8100000" algn="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B56A0B-8AFD-F87C-446B-0C85BDF6D554}"/>
              </a:ext>
              <a:ext uri="{C183D7F6-B498-43B3-948B-1728B52AA6E4}">
                <adec:decorative xmlns:adec="http://schemas.microsoft.com/office/drawing/2017/decorative" val="1"/>
              </a:ext>
            </a:extLst>
          </p:cNvPr>
          <p:cNvSpPr/>
          <p:nvPr/>
        </p:nvSpPr>
        <p:spPr>
          <a:xfrm>
            <a:off x="8034142" y="0"/>
            <a:ext cx="4157857" cy="6858000"/>
          </a:xfrm>
          <a:prstGeom prst="rect">
            <a:avLst/>
          </a:prstGeom>
          <a:solidFill>
            <a:schemeClr val="bg1">
              <a:alpha val="95000"/>
            </a:schemeClr>
          </a:solidFill>
          <a:ln>
            <a:noFill/>
          </a:ln>
          <a:effectLst>
            <a:outerShdw blurRad="203200" dist="38100" dir="8100000" algn="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8">
            <a:extLst>
              <a:ext uri="{FF2B5EF4-FFF2-40B4-BE49-F238E27FC236}">
                <a16:creationId xmlns:a16="http://schemas.microsoft.com/office/drawing/2014/main" id="{094682AD-F4DE-84ED-8BBA-5CD27BA1E617}"/>
              </a:ext>
              <a:ext uri="{C183D7F6-B498-43B3-948B-1728B52AA6E4}">
                <adec:decorative xmlns:adec="http://schemas.microsoft.com/office/drawing/2017/decorative" val="1"/>
              </a:ext>
            </a:extLst>
          </p:cNvPr>
          <p:cNvPicPr>
            <a:picLocks noChangeAspect="1"/>
          </p:cNvPicPr>
          <p:nvPr/>
        </p:nvPicPr>
        <p:blipFill>
          <a:blip r:embed="rId3"/>
          <a:srcRect b="9471"/>
          <a:stretch>
            <a:fillRect/>
          </a:stretch>
        </p:blipFill>
        <p:spPr>
          <a:xfrm>
            <a:off x="8034958" y="4351634"/>
            <a:ext cx="4157040" cy="2506366"/>
          </a:xfrm>
          <a:prstGeom prst="rect">
            <a:avLst/>
          </a:prstGeom>
        </p:spPr>
      </p:pic>
      <p:sp>
        <p:nvSpPr>
          <p:cNvPr id="3" name="Rectangle: Rounded Corners 2">
            <a:extLst>
              <a:ext uri="{FF2B5EF4-FFF2-40B4-BE49-F238E27FC236}">
                <a16:creationId xmlns:a16="http://schemas.microsoft.com/office/drawing/2014/main" id="{03267D5B-4091-AC30-408B-5BBA2E29854F}"/>
              </a:ext>
              <a:ext uri="{C183D7F6-B498-43B3-948B-1728B52AA6E4}">
                <adec:decorative xmlns:adec="http://schemas.microsoft.com/office/drawing/2017/decorative" val="1"/>
              </a:ext>
            </a:extLst>
          </p:cNvPr>
          <p:cNvSpPr/>
          <p:nvPr/>
        </p:nvSpPr>
        <p:spPr>
          <a:xfrm>
            <a:off x="5701783" y="6035060"/>
            <a:ext cx="1854202" cy="459716"/>
          </a:xfrm>
          <a:prstGeom prst="roundRect">
            <a:avLst>
              <a:gd name="adj" fmla="val 976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 name="Title 1">
            <a:extLst>
              <a:ext uri="{FF2B5EF4-FFF2-40B4-BE49-F238E27FC236}">
                <a16:creationId xmlns:a16="http://schemas.microsoft.com/office/drawing/2014/main" id="{E8570404-6CFE-18A3-ADAA-4AC574D630C7}"/>
              </a:ext>
            </a:extLst>
          </p:cNvPr>
          <p:cNvSpPr txBox="1">
            <a:spLocks noGrp="1"/>
          </p:cNvSpPr>
          <p:nvPr>
            <p:ph type="title" idx="4294967295"/>
          </p:nvPr>
        </p:nvSpPr>
        <p:spPr>
          <a:xfrm>
            <a:off x="457200" y="457200"/>
            <a:ext cx="6870696"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j-lt"/>
                <a:ea typeface="+mn-ea"/>
                <a:cs typeface="+mn-cs"/>
              </a:rPr>
              <a:t>Cooper University Healthcare enhances patient care with Dragon Copilot</a:t>
            </a:r>
          </a:p>
        </p:txBody>
      </p:sp>
      <p:sp>
        <p:nvSpPr>
          <p:cNvPr id="5" name="TextBox 4">
            <a:extLst>
              <a:ext uri="{FF2B5EF4-FFF2-40B4-BE49-F238E27FC236}">
                <a16:creationId xmlns:a16="http://schemas.microsoft.com/office/drawing/2014/main" id="{27E6736F-751C-8537-AA5D-48DBBACD706F}"/>
              </a:ext>
            </a:extLst>
          </p:cNvPr>
          <p:cNvSpPr txBox="1"/>
          <p:nvPr/>
        </p:nvSpPr>
        <p:spPr>
          <a:xfrm>
            <a:off x="457197" y="1740204"/>
            <a:ext cx="6870696" cy="1684757"/>
          </a:xfrm>
          <a:prstGeom prst="rect">
            <a:avLst/>
          </a:prstGeom>
          <a:noFill/>
        </p:spPr>
        <p:txBody>
          <a:bodyPr wrap="square" lIns="0" tIns="0" rIns="0" bIns="0" rtlCol="0">
            <a:spAutoFit/>
          </a:bodyPr>
          <a:lstStyle/>
          <a:p>
            <a:pPr algn="l">
              <a:lnSpc>
                <a:spcPts val="1800"/>
              </a:lnSpc>
              <a:spcAft>
                <a:spcPts val="600"/>
              </a:spcAft>
            </a:pPr>
            <a:r>
              <a:rPr lang="en-US" sz="1400"/>
              <a:t>Clinicians and advanced practice providers at Cooper University Healthcare in Camden, New Jersey were facing a growing crisis: they were spending one to two hours after their shifts completing documentation, reviewing in-basket messages, and finalizing notes leading to burnout. This “pajama time” was eroding work-life balance and diminishing the joy of practicing medicine.</a:t>
            </a:r>
          </a:p>
          <a:p>
            <a:pPr algn="l">
              <a:lnSpc>
                <a:spcPts val="1800"/>
              </a:lnSpc>
              <a:spcAft>
                <a:spcPts val="600"/>
              </a:spcAft>
            </a:pPr>
            <a:r>
              <a:rPr lang="en-US" sz="1400"/>
              <a:t>The team turned to Dragon Copilot with a clear vision: reduce administrative burden and give clinicians back their time. The impact they realized was immediate and profound.</a:t>
            </a:r>
          </a:p>
        </p:txBody>
      </p:sp>
      <p:sp>
        <p:nvSpPr>
          <p:cNvPr id="8" name="Rectangle 7">
            <a:extLst>
              <a:ext uri="{FF2B5EF4-FFF2-40B4-BE49-F238E27FC236}">
                <a16:creationId xmlns:a16="http://schemas.microsoft.com/office/drawing/2014/main" id="{396B1EB5-C8C8-0588-A1D2-2A9491C92E3F}"/>
              </a:ext>
              <a:ext uri="{C183D7F6-B498-43B3-948B-1728B52AA6E4}">
                <adec:decorative xmlns:adec="http://schemas.microsoft.com/office/drawing/2017/decorative" val="1"/>
              </a:ext>
            </a:extLst>
          </p:cNvPr>
          <p:cNvSpPr/>
          <p:nvPr/>
        </p:nvSpPr>
        <p:spPr>
          <a:xfrm>
            <a:off x="8034142" y="4123711"/>
            <a:ext cx="4157858" cy="227923"/>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AE1C42-8BF0-961F-0315-52B8460A39D7}"/>
              </a:ext>
            </a:extLst>
          </p:cNvPr>
          <p:cNvSpPr txBox="1"/>
          <p:nvPr/>
        </p:nvSpPr>
        <p:spPr>
          <a:xfrm>
            <a:off x="8714380" y="1277763"/>
            <a:ext cx="2882900" cy="1661993"/>
          </a:xfrm>
          <a:prstGeom prst="rect">
            <a:avLst/>
          </a:prstGeom>
          <a:noFill/>
        </p:spPr>
        <p:txBody>
          <a:bodyPr wrap="square" lIns="0" tIns="0" rIns="0" bIns="0" rtlCol="0">
            <a:spAutoFit/>
          </a:bodyPr>
          <a:lstStyle/>
          <a:p>
            <a:pPr algn="l">
              <a:spcAft>
                <a:spcPts val="1200"/>
              </a:spcAft>
            </a:pPr>
            <a:r>
              <a:rPr lang="en-US"/>
              <a:t>Clinicians are able to talk naturally with patients, and the system is able to draft a structured note instantly. That saves a lot of time, saves a lot of mental energy.”</a:t>
            </a:r>
          </a:p>
        </p:txBody>
      </p:sp>
      <p:sp>
        <p:nvSpPr>
          <p:cNvPr id="11" name="TextBox 10">
            <a:extLst>
              <a:ext uri="{FF2B5EF4-FFF2-40B4-BE49-F238E27FC236}">
                <a16:creationId xmlns:a16="http://schemas.microsoft.com/office/drawing/2014/main" id="{EE7824EE-CF7D-D03E-FE2F-584D6C2F68A6}"/>
              </a:ext>
            </a:extLst>
          </p:cNvPr>
          <p:cNvSpPr txBox="1"/>
          <p:nvPr/>
        </p:nvSpPr>
        <p:spPr>
          <a:xfrm>
            <a:off x="8707238" y="3086269"/>
            <a:ext cx="3004341" cy="584775"/>
          </a:xfrm>
          <a:prstGeom prst="rect">
            <a:avLst/>
          </a:prstGeom>
          <a:noFill/>
        </p:spPr>
        <p:txBody>
          <a:bodyPr wrap="square" lIns="0" tIns="0" rIns="0" bIns="0" rtlCol="0">
            <a:spAutoFit/>
          </a:bodyPr>
          <a:lstStyle/>
          <a:p>
            <a:pPr>
              <a:spcAft>
                <a:spcPts val="1200"/>
              </a:spcAft>
            </a:pPr>
            <a:r>
              <a:rPr lang="en-US" sz="1400" b="1"/>
              <a:t>—Snehal Gandi</a:t>
            </a:r>
            <a:br>
              <a:rPr lang="en-US" sz="1400"/>
            </a:br>
            <a:r>
              <a:rPr lang="en-US" sz="1200" i="1"/>
              <a:t>MD, VP and Chief Medical Information Officer, Cooper University Healthcare</a:t>
            </a:r>
          </a:p>
        </p:txBody>
      </p:sp>
      <p:sp>
        <p:nvSpPr>
          <p:cNvPr id="17" name="TextBox 16">
            <a:extLst>
              <a:ext uri="{FF2B5EF4-FFF2-40B4-BE49-F238E27FC236}">
                <a16:creationId xmlns:a16="http://schemas.microsoft.com/office/drawing/2014/main" id="{94B46C01-3447-0A5B-AADF-C7491C76C491}"/>
              </a:ext>
            </a:extLst>
          </p:cNvPr>
          <p:cNvSpPr txBox="1"/>
          <p:nvPr/>
        </p:nvSpPr>
        <p:spPr>
          <a:xfrm>
            <a:off x="457199" y="3839619"/>
            <a:ext cx="2715167" cy="738664"/>
          </a:xfrm>
          <a:prstGeom prst="rect">
            <a:avLst/>
          </a:prstGeom>
          <a:noFill/>
        </p:spPr>
        <p:txBody>
          <a:bodyPr wrap="square" lIns="0" tIns="0" rIns="0" bIns="0" rtlCol="0">
            <a:spAutoFit/>
          </a:bodyPr>
          <a:lstStyle/>
          <a:p>
            <a:pPr fontAlgn="base"/>
            <a:r>
              <a:rPr lang="en-US" sz="1600"/>
              <a:t>Clinicians reduce time spent on documentation by </a:t>
            </a:r>
            <a:r>
              <a:rPr lang="en-US" sz="1600" b="1">
                <a:gradFill>
                  <a:gsLst>
                    <a:gs pos="99000">
                      <a:schemeClr val="accent3"/>
                    </a:gs>
                    <a:gs pos="51000">
                      <a:schemeClr val="accent2"/>
                    </a:gs>
                    <a:gs pos="0">
                      <a:schemeClr val="accent1"/>
                    </a:gs>
                  </a:gsLst>
                  <a:lin ang="10800000" scaled="1"/>
                </a:gradFill>
              </a:rPr>
              <a:t>41.5 minutes</a:t>
            </a:r>
            <a:r>
              <a:rPr lang="en-US" sz="1600" b="1"/>
              <a:t> </a:t>
            </a:r>
            <a:r>
              <a:rPr lang="en-US" sz="1600"/>
              <a:t>per patient.</a:t>
            </a:r>
          </a:p>
        </p:txBody>
      </p:sp>
      <p:sp>
        <p:nvSpPr>
          <p:cNvPr id="31" name="TextBox 30">
            <a:extLst>
              <a:ext uri="{FF2B5EF4-FFF2-40B4-BE49-F238E27FC236}">
                <a16:creationId xmlns:a16="http://schemas.microsoft.com/office/drawing/2014/main" id="{85A81F41-B716-490D-36C4-6CB455F347EF}"/>
              </a:ext>
            </a:extLst>
          </p:cNvPr>
          <p:cNvSpPr txBox="1"/>
          <p:nvPr/>
        </p:nvSpPr>
        <p:spPr>
          <a:xfrm>
            <a:off x="3727151" y="3839619"/>
            <a:ext cx="3846403" cy="738664"/>
          </a:xfrm>
          <a:prstGeom prst="rect">
            <a:avLst/>
          </a:prstGeom>
          <a:noFill/>
        </p:spPr>
        <p:txBody>
          <a:bodyPr wrap="square" lIns="0" tIns="0" rIns="0" bIns="0" rtlCol="0">
            <a:spAutoFit/>
          </a:bodyPr>
          <a:lstStyle/>
          <a:p>
            <a:pPr fontAlgn="base"/>
            <a:r>
              <a:rPr lang="en-US" sz="1600"/>
              <a:t>Saves upwards of an </a:t>
            </a:r>
            <a:r>
              <a:rPr lang="en-US" sz="1600" b="1">
                <a:gradFill>
                  <a:gsLst>
                    <a:gs pos="99000">
                      <a:schemeClr val="accent3"/>
                    </a:gs>
                    <a:gs pos="51000">
                      <a:schemeClr val="accent2"/>
                    </a:gs>
                    <a:gs pos="0">
                      <a:schemeClr val="accent1"/>
                    </a:gs>
                  </a:gsLst>
                  <a:lin ang="10800000" scaled="1"/>
                </a:gradFill>
              </a:rPr>
              <a:t>hour per day</a:t>
            </a:r>
            <a:r>
              <a:rPr lang="en-US" sz="1600"/>
              <a:t>*</a:t>
            </a:r>
            <a:r>
              <a:rPr lang="en-US" sz="1600" b="1"/>
              <a:t> </a:t>
            </a:r>
            <a:r>
              <a:rPr lang="en-US" sz="1600"/>
              <a:t>on documentation time with some clinicians adding extra patients to their schedules.</a:t>
            </a:r>
          </a:p>
        </p:txBody>
      </p:sp>
      <p:sp>
        <p:nvSpPr>
          <p:cNvPr id="7" name="TextBox 6">
            <a:extLst>
              <a:ext uri="{FF2B5EF4-FFF2-40B4-BE49-F238E27FC236}">
                <a16:creationId xmlns:a16="http://schemas.microsoft.com/office/drawing/2014/main" id="{96BC6745-9C82-D4D0-9CA0-954533F8D704}"/>
              </a:ext>
            </a:extLst>
          </p:cNvPr>
          <p:cNvSpPr txBox="1"/>
          <p:nvPr/>
        </p:nvSpPr>
        <p:spPr>
          <a:xfrm>
            <a:off x="457197" y="5000424"/>
            <a:ext cx="6870696" cy="453650"/>
          </a:xfrm>
          <a:prstGeom prst="rect">
            <a:avLst/>
          </a:prstGeom>
          <a:noFill/>
        </p:spPr>
        <p:txBody>
          <a:bodyPr wrap="square" lIns="0" tIns="0" rIns="0" bIns="0" rtlCol="0">
            <a:spAutoFit/>
          </a:bodyPr>
          <a:lstStyle/>
          <a:p>
            <a:pPr algn="l">
              <a:lnSpc>
                <a:spcPts val="1800"/>
              </a:lnSpc>
              <a:spcAft>
                <a:spcPts val="600"/>
              </a:spcAft>
            </a:pPr>
            <a:r>
              <a:rPr lang="en-US" sz="1400"/>
              <a:t>They have also been able to engage with patients more meaningfully with </a:t>
            </a:r>
            <a:r>
              <a:rPr lang="en-US" sz="1400" b="1"/>
              <a:t>more comprehensive notes, improved communication, and increased patient satisfaction.</a:t>
            </a:r>
          </a:p>
        </p:txBody>
      </p:sp>
      <p:sp>
        <p:nvSpPr>
          <p:cNvPr id="14" name="TextBox 13">
            <a:extLst>
              <a:ext uri="{FF2B5EF4-FFF2-40B4-BE49-F238E27FC236}">
                <a16:creationId xmlns:a16="http://schemas.microsoft.com/office/drawing/2014/main" id="{CB1CF829-3D2C-9047-F600-A9C70DD349FD}"/>
              </a:ext>
            </a:extLst>
          </p:cNvPr>
          <p:cNvSpPr txBox="1"/>
          <p:nvPr/>
        </p:nvSpPr>
        <p:spPr>
          <a:xfrm>
            <a:off x="448426" y="5656528"/>
            <a:ext cx="4775200" cy="123111"/>
          </a:xfrm>
          <a:prstGeom prst="rect">
            <a:avLst/>
          </a:prstGeom>
          <a:noFill/>
        </p:spPr>
        <p:txBody>
          <a:bodyPr wrap="square" lIns="0" tIns="0" rIns="0" bIns="0" rtlCol="0">
            <a:spAutoFit/>
          </a:bodyPr>
          <a:lstStyle/>
          <a:p>
            <a:r>
              <a:rPr lang="en-US" sz="800"/>
              <a:t>*Microsoft survey of 40 users across Cooper facilities, September-November 2025.</a:t>
            </a:r>
          </a:p>
        </p:txBody>
      </p:sp>
      <p:sp>
        <p:nvSpPr>
          <p:cNvPr id="13" name="TextBox 12">
            <a:extLst>
              <a:ext uri="{FF2B5EF4-FFF2-40B4-BE49-F238E27FC236}">
                <a16:creationId xmlns:a16="http://schemas.microsoft.com/office/drawing/2014/main" id="{923C200B-6A6C-FECC-482C-5F504663CD38}"/>
              </a:ext>
            </a:extLst>
          </p:cNvPr>
          <p:cNvSpPr txBox="1"/>
          <p:nvPr/>
        </p:nvSpPr>
        <p:spPr>
          <a:xfrm>
            <a:off x="5892281" y="6140779"/>
            <a:ext cx="1501142" cy="235577"/>
          </a:xfrm>
          <a:prstGeom prst="rect">
            <a:avLst/>
          </a:prstGeom>
          <a:noFill/>
        </p:spPr>
        <p:txBody>
          <a:bodyPr wrap="square" lIns="0" tIns="0" rIns="0" bIns="0" rtlCol="0">
            <a:spAutoFit/>
          </a:bodyPr>
          <a:lstStyle/>
          <a:p>
            <a:pPr marL="0" marR="0" algn="ctr">
              <a:lnSpc>
                <a:spcPct val="115000"/>
              </a:lnSpc>
              <a:spcAft>
                <a:spcPts val="800"/>
              </a:spcAft>
              <a:buNone/>
            </a:pPr>
            <a:r>
              <a:rPr lang="en-US" sz="1400" u="sng" kern="100">
                <a:solidFill>
                  <a:schemeClr val="bg1"/>
                </a:solidFill>
                <a:effectLst/>
                <a:ea typeface="Arial" panose="020B06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Read the full story</a:t>
            </a:r>
            <a:r>
              <a:rPr lang="en-US" sz="1400" u="sng" kern="100">
                <a:solidFill>
                  <a:schemeClr val="bg1"/>
                </a:solidFill>
                <a:effectLst/>
                <a:ea typeface="Arial" panose="020B0604020202020204" pitchFamily="34" charset="0"/>
                <a:cs typeface="Times New Roman" panose="02020603050405020304" pitchFamily="18" charset="0"/>
              </a:rPr>
              <a:t>.</a:t>
            </a:r>
            <a:endParaRPr lang="en-US" sz="1400" b="1">
              <a:solidFill>
                <a:schemeClr val="bg1"/>
              </a:solidFill>
            </a:endParaRPr>
          </a:p>
        </p:txBody>
      </p:sp>
      <p:sp>
        <p:nvSpPr>
          <p:cNvPr id="19" name="Graphic 5">
            <a:extLst>
              <a:ext uri="{FF2B5EF4-FFF2-40B4-BE49-F238E27FC236}">
                <a16:creationId xmlns:a16="http://schemas.microsoft.com/office/drawing/2014/main" id="{976648B1-84FA-3A60-691B-DB66E101B703}"/>
              </a:ext>
              <a:ext uri="{C183D7F6-B498-43B3-948B-1728B52AA6E4}">
                <adec:decorative xmlns:adec="http://schemas.microsoft.com/office/drawing/2017/decorative" val="1"/>
              </a:ext>
            </a:extLst>
          </p:cNvPr>
          <p:cNvSpPr>
            <a:spLocks noChangeAspect="1"/>
          </p:cNvSpPr>
          <p:nvPr/>
        </p:nvSpPr>
        <p:spPr>
          <a:xfrm>
            <a:off x="8328299" y="1277763"/>
            <a:ext cx="274320" cy="230630"/>
          </a:xfrm>
          <a:custGeom>
            <a:avLst/>
            <a:gdLst>
              <a:gd name="connsiteX0" fmla="*/ 593598 w 1524000"/>
              <a:gd name="connsiteY0" fmla="*/ 1281180 h 1281274"/>
              <a:gd name="connsiteX1" fmla="*/ 0 w 1524000"/>
              <a:gd name="connsiteY1" fmla="*/ 1281180 h 1281274"/>
              <a:gd name="connsiteX2" fmla="*/ 0 w 1524000"/>
              <a:gd name="connsiteY2" fmla="*/ 857604 h 1281274"/>
              <a:gd name="connsiteX3" fmla="*/ 45434 w 1524000"/>
              <a:gd name="connsiteY3" fmla="*/ 451985 h 1281274"/>
              <a:gd name="connsiteX4" fmla="*/ 213360 w 1524000"/>
              <a:gd name="connsiteY4" fmla="*/ 185469 h 1281274"/>
              <a:gd name="connsiteX5" fmla="*/ 525971 w 1524000"/>
              <a:gd name="connsiteY5" fmla="*/ 0 h 1281274"/>
              <a:gd name="connsiteX6" fmla="*/ 642176 w 1524000"/>
              <a:gd name="connsiteY6" fmla="*/ 244473 h 1281274"/>
              <a:gd name="connsiteX7" fmla="*/ 387668 w 1524000"/>
              <a:gd name="connsiteY7" fmla="*/ 408849 h 1281274"/>
              <a:gd name="connsiteX8" fmla="*/ 306324 w 1524000"/>
              <a:gd name="connsiteY8" fmla="*/ 689142 h 1281274"/>
              <a:gd name="connsiteX9" fmla="*/ 593693 w 1524000"/>
              <a:gd name="connsiteY9" fmla="*/ 689142 h 1281274"/>
              <a:gd name="connsiteX10" fmla="*/ 593693 w 1524000"/>
              <a:gd name="connsiteY10" fmla="*/ 1281275 h 1281274"/>
              <a:gd name="connsiteX11" fmla="*/ 1475423 w 1524000"/>
              <a:gd name="connsiteY11" fmla="*/ 1281180 h 1281274"/>
              <a:gd name="connsiteX12" fmla="*/ 881825 w 1524000"/>
              <a:gd name="connsiteY12" fmla="*/ 1281180 h 1281274"/>
              <a:gd name="connsiteX13" fmla="*/ 881825 w 1524000"/>
              <a:gd name="connsiteY13" fmla="*/ 857604 h 1281274"/>
              <a:gd name="connsiteX14" fmla="*/ 927259 w 1524000"/>
              <a:gd name="connsiteY14" fmla="*/ 450940 h 1281274"/>
              <a:gd name="connsiteX15" fmla="*/ 1096232 w 1524000"/>
              <a:gd name="connsiteY15" fmla="*/ 185469 h 1281274"/>
              <a:gd name="connsiteX16" fmla="*/ 1407795 w 1524000"/>
              <a:gd name="connsiteY16" fmla="*/ 0 h 1281274"/>
              <a:gd name="connsiteX17" fmla="*/ 1524000 w 1524000"/>
              <a:gd name="connsiteY17" fmla="*/ 244473 h 1281274"/>
              <a:gd name="connsiteX18" fmla="*/ 1269492 w 1524000"/>
              <a:gd name="connsiteY18" fmla="*/ 408849 h 1281274"/>
              <a:gd name="connsiteX19" fmla="*/ 1188149 w 1524000"/>
              <a:gd name="connsiteY19" fmla="*/ 689142 h 1281274"/>
              <a:gd name="connsiteX20" fmla="*/ 1475423 w 1524000"/>
              <a:gd name="connsiteY20" fmla="*/ 689142 h 1281274"/>
              <a:gd name="connsiteX21" fmla="*/ 1475423 w 1524000"/>
              <a:gd name="connsiteY21" fmla="*/ 1281275 h 128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4000" h="1281274">
                <a:moveTo>
                  <a:pt x="593598" y="1281180"/>
                </a:moveTo>
                <a:lnTo>
                  <a:pt x="0" y="1281180"/>
                </a:lnTo>
                <a:lnTo>
                  <a:pt x="0" y="857604"/>
                </a:lnTo>
                <a:cubicBezTo>
                  <a:pt x="0" y="686197"/>
                  <a:pt x="15145" y="550991"/>
                  <a:pt x="45434" y="451985"/>
                </a:cubicBezTo>
                <a:cubicBezTo>
                  <a:pt x="75724" y="352980"/>
                  <a:pt x="131636" y="264141"/>
                  <a:pt x="213360" y="185469"/>
                </a:cubicBezTo>
                <a:cubicBezTo>
                  <a:pt x="294989" y="106797"/>
                  <a:pt x="399288" y="44942"/>
                  <a:pt x="525971" y="0"/>
                </a:cubicBezTo>
                <a:lnTo>
                  <a:pt x="642176" y="244473"/>
                </a:lnTo>
                <a:cubicBezTo>
                  <a:pt x="523875" y="283809"/>
                  <a:pt x="439007" y="338633"/>
                  <a:pt x="387668" y="408849"/>
                </a:cubicBezTo>
                <a:cubicBezTo>
                  <a:pt x="336233" y="479160"/>
                  <a:pt x="309086" y="572559"/>
                  <a:pt x="306324" y="689142"/>
                </a:cubicBezTo>
                <a:lnTo>
                  <a:pt x="593693" y="689142"/>
                </a:lnTo>
                <a:lnTo>
                  <a:pt x="593693" y="1281275"/>
                </a:lnTo>
                <a:close/>
                <a:moveTo>
                  <a:pt x="1475423" y="1281180"/>
                </a:moveTo>
                <a:lnTo>
                  <a:pt x="881825" y="1281180"/>
                </a:lnTo>
                <a:lnTo>
                  <a:pt x="881825" y="857604"/>
                </a:lnTo>
                <a:cubicBezTo>
                  <a:pt x="881825" y="684772"/>
                  <a:pt x="896969" y="549281"/>
                  <a:pt x="927259" y="450940"/>
                </a:cubicBezTo>
                <a:cubicBezTo>
                  <a:pt x="957548" y="352600"/>
                  <a:pt x="1013841" y="264141"/>
                  <a:pt x="1096232" y="185469"/>
                </a:cubicBezTo>
                <a:cubicBezTo>
                  <a:pt x="1178624" y="106797"/>
                  <a:pt x="1282446" y="45037"/>
                  <a:pt x="1407795" y="0"/>
                </a:cubicBezTo>
                <a:lnTo>
                  <a:pt x="1524000" y="244473"/>
                </a:lnTo>
                <a:cubicBezTo>
                  <a:pt x="1405700" y="283809"/>
                  <a:pt x="1320832" y="338633"/>
                  <a:pt x="1269492" y="408849"/>
                </a:cubicBezTo>
                <a:cubicBezTo>
                  <a:pt x="1218057" y="479160"/>
                  <a:pt x="1190911" y="572559"/>
                  <a:pt x="1188149" y="689142"/>
                </a:cubicBezTo>
                <a:lnTo>
                  <a:pt x="1475423" y="689142"/>
                </a:lnTo>
                <a:lnTo>
                  <a:pt x="1475423" y="1281275"/>
                </a:lnTo>
                <a:close/>
              </a:path>
            </a:pathLst>
          </a:custGeom>
          <a:gradFill>
            <a:gsLst>
              <a:gs pos="99000">
                <a:schemeClr val="accent3"/>
              </a:gs>
              <a:gs pos="51000">
                <a:schemeClr val="accent2"/>
              </a:gs>
              <a:gs pos="0">
                <a:schemeClr val="accent1"/>
              </a:gs>
            </a:gsLst>
            <a:lin ang="10800000" scaled="1"/>
          </a:gradFill>
          <a:ln w="9525"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6993614F-614B-1B9F-2CD9-E72DA31B329B}"/>
              </a:ext>
              <a:ext uri="{C183D7F6-B498-43B3-948B-1728B52AA6E4}">
                <adec:decorative xmlns:adec="http://schemas.microsoft.com/office/drawing/2017/decorative" val="1"/>
              </a:ext>
            </a:extLst>
          </p:cNvPr>
          <p:cNvGrpSpPr/>
          <p:nvPr/>
        </p:nvGrpSpPr>
        <p:grpSpPr>
          <a:xfrm>
            <a:off x="457200" y="6035060"/>
            <a:ext cx="2311400" cy="457200"/>
            <a:chOff x="457200" y="6035060"/>
            <a:chExt cx="2311400" cy="457200"/>
          </a:xfrm>
        </p:grpSpPr>
        <p:sp>
          <p:nvSpPr>
            <p:cNvPr id="22" name="Rounded Rectangle 21">
              <a:extLst>
                <a:ext uri="{FF2B5EF4-FFF2-40B4-BE49-F238E27FC236}">
                  <a16:creationId xmlns:a16="http://schemas.microsoft.com/office/drawing/2014/main" id="{A849DDF8-7B2F-A587-0AA8-5498F033EDFD}"/>
                </a:ext>
              </a:extLst>
            </p:cNvPr>
            <p:cNvSpPr/>
            <p:nvPr/>
          </p:nvSpPr>
          <p:spPr>
            <a:xfrm>
              <a:off x="457200" y="6035060"/>
              <a:ext cx="2311399" cy="457200"/>
            </a:xfrm>
            <a:prstGeom prst="roundRect">
              <a:avLst>
                <a:gd name="adj" fmla="val 18105"/>
              </a:avLst>
            </a:prstGeom>
            <a:gradFill flip="none" rotWithShape="1">
              <a:gsLst>
                <a:gs pos="100000">
                  <a:schemeClr val="accent4"/>
                </a:gs>
                <a:gs pos="0">
                  <a:schemeClr val="accent5"/>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EDD2E68-4F96-B5CE-B630-26CA38324E13}"/>
                </a:ext>
              </a:extLst>
            </p:cNvPr>
            <p:cNvGrpSpPr/>
            <p:nvPr/>
          </p:nvGrpSpPr>
          <p:grpSpPr>
            <a:xfrm>
              <a:off x="457200" y="6035060"/>
              <a:ext cx="457200" cy="457200"/>
              <a:chOff x="0" y="6400800"/>
              <a:chExt cx="457200" cy="457200"/>
            </a:xfrm>
          </p:grpSpPr>
          <p:sp>
            <p:nvSpPr>
              <p:cNvPr id="28" name="Rounded Rectangle 27">
                <a:hlinkClick r:id="" action="ppaction://hlinkshowjump?jump=firstslide"/>
                <a:extLst>
                  <a:ext uri="{FF2B5EF4-FFF2-40B4-BE49-F238E27FC236}">
                    <a16:creationId xmlns:a16="http://schemas.microsoft.com/office/drawing/2014/main" id="{8F8C7113-83E9-3FE5-9278-0CC7B953705E}"/>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raphic 6">
                <a:hlinkClick r:id="" action="ppaction://hlinkshowjump?jump=firstslide"/>
                <a:extLst>
                  <a:ext uri="{FF2B5EF4-FFF2-40B4-BE49-F238E27FC236}">
                    <a16:creationId xmlns:a16="http://schemas.microsoft.com/office/drawing/2014/main" id="{90035531-876E-88D7-8045-E9C37451DC26}"/>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24" name="TextBox 23">
              <a:hlinkClick r:id="" action="ppaction://hlinkshowjump?jump=previousslide"/>
              <a:extLst>
                <a:ext uri="{FF2B5EF4-FFF2-40B4-BE49-F238E27FC236}">
                  <a16:creationId xmlns:a16="http://schemas.microsoft.com/office/drawing/2014/main" id="{4630960B-8C11-1452-EA19-E0789EDEC4FB}"/>
                </a:ext>
              </a:extLst>
            </p:cNvPr>
            <p:cNvSpPr txBox="1"/>
            <p:nvPr/>
          </p:nvSpPr>
          <p:spPr>
            <a:xfrm>
              <a:off x="1143000" y="6186716"/>
              <a:ext cx="347852" cy="153888"/>
            </a:xfrm>
            <a:prstGeom prst="rect">
              <a:avLst/>
            </a:prstGeom>
            <a:noFill/>
          </p:spPr>
          <p:txBody>
            <a:bodyPr wrap="none" lIns="0" tIns="0" rIns="0" bIns="0" rtlCol="0">
              <a:spAutoFit/>
            </a:bodyPr>
            <a:lstStyle/>
            <a:p>
              <a:r>
                <a:rPr lang="en-US" sz="1000"/>
                <a:t>BACK</a:t>
              </a:r>
            </a:p>
          </p:txBody>
        </p:sp>
        <p:sp>
          <p:nvSpPr>
            <p:cNvPr id="25" name="Rounded Rectangle 24">
              <a:extLst>
                <a:ext uri="{FF2B5EF4-FFF2-40B4-BE49-F238E27FC236}">
                  <a16:creationId xmlns:a16="http://schemas.microsoft.com/office/drawing/2014/main" id="{986A6133-52DA-6740-E1BB-BD67C351A31F}"/>
                </a:ext>
              </a:extLst>
            </p:cNvPr>
            <p:cNvSpPr>
              <a:spLocks noChangeAspect="1"/>
            </p:cNvSpPr>
            <p:nvPr/>
          </p:nvSpPr>
          <p:spPr>
            <a:xfrm>
              <a:off x="2311400" y="6035060"/>
              <a:ext cx="457200" cy="457200"/>
            </a:xfrm>
            <a:prstGeom prst="roundRect">
              <a:avLst/>
            </a:prstGeom>
            <a:solidFill>
              <a:schemeClr val="accent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7</a:t>
              </a:fld>
              <a:endParaRPr lang="en-US" sz="1000">
                <a:solidFill>
                  <a:schemeClr val="tx1"/>
                </a:solidFill>
              </a:endParaRPr>
            </a:p>
          </p:txBody>
        </p:sp>
        <p:sp>
          <p:nvSpPr>
            <p:cNvPr id="26" name="TextBox 25">
              <a:hlinkClick r:id="" action="ppaction://hlinkshowjump?jump=nextslide"/>
              <a:extLst>
                <a:ext uri="{FF2B5EF4-FFF2-40B4-BE49-F238E27FC236}">
                  <a16:creationId xmlns:a16="http://schemas.microsoft.com/office/drawing/2014/main" id="{C325588C-D29B-4338-D7B0-4EEA618AF558}"/>
                </a:ext>
              </a:extLst>
            </p:cNvPr>
            <p:cNvSpPr txBox="1"/>
            <p:nvPr/>
          </p:nvSpPr>
          <p:spPr>
            <a:xfrm>
              <a:off x="1719452" y="6186716"/>
              <a:ext cx="341440" cy="153888"/>
            </a:xfrm>
            <a:prstGeom prst="rect">
              <a:avLst/>
            </a:prstGeom>
            <a:noFill/>
          </p:spPr>
          <p:txBody>
            <a:bodyPr wrap="none" lIns="0" tIns="0" rIns="0" bIns="0" rtlCol="0">
              <a:spAutoFit/>
            </a:bodyPr>
            <a:lstStyle/>
            <a:p>
              <a:r>
                <a:rPr lang="en-US" sz="1000"/>
                <a:t>NEXT</a:t>
              </a:r>
            </a:p>
          </p:txBody>
        </p:sp>
        <p:cxnSp>
          <p:nvCxnSpPr>
            <p:cNvPr id="27" name="Straight Connector 26">
              <a:extLst>
                <a:ext uri="{FF2B5EF4-FFF2-40B4-BE49-F238E27FC236}">
                  <a16:creationId xmlns:a16="http://schemas.microsoft.com/office/drawing/2014/main" id="{A4D1E93D-C47C-C93C-052A-CF5037C5A849}"/>
                </a:ext>
              </a:extLst>
            </p:cNvPr>
            <p:cNvCxnSpPr>
              <a:cxnSpLocks/>
            </p:cNvCxnSpPr>
            <p:nvPr/>
          </p:nvCxnSpPr>
          <p:spPr>
            <a:xfrm>
              <a:off x="1605152" y="6149360"/>
              <a:ext cx="0" cy="228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1FB75785-93AE-1FD5-DFCD-C458DE3E27A1}"/>
              </a:ext>
              <a:ext uri="{C183D7F6-B498-43B3-948B-1728B52AA6E4}">
                <adec:decorative xmlns:adec="http://schemas.microsoft.com/office/drawing/2017/decorative" val="1"/>
              </a:ext>
            </a:extLst>
          </p:cNvPr>
          <p:cNvPicPr>
            <a:picLocks noChangeAspect="1"/>
          </p:cNvPicPr>
          <p:nvPr/>
        </p:nvPicPr>
        <p:blipFill>
          <a:blip r:embed="rId5"/>
          <a:srcRect t="19181" b="18778"/>
          <a:stretch>
            <a:fillRect/>
          </a:stretch>
        </p:blipFill>
        <p:spPr>
          <a:xfrm>
            <a:off x="10480918" y="457200"/>
            <a:ext cx="1230661" cy="381751"/>
          </a:xfrm>
          <a:prstGeom prst="rect">
            <a:avLst/>
          </a:prstGeom>
        </p:spPr>
      </p:pic>
      <p:sp>
        <p:nvSpPr>
          <p:cNvPr id="16" name="Rectangle 15">
            <a:extLst>
              <a:ext uri="{FF2B5EF4-FFF2-40B4-BE49-F238E27FC236}">
                <a16:creationId xmlns:a16="http://schemas.microsoft.com/office/drawing/2014/main" id="{072DBD66-BE10-E689-2F70-0EC7B564828A}"/>
              </a:ext>
              <a:ext uri="{C183D7F6-B498-43B3-948B-1728B52AA6E4}">
                <adec:decorative xmlns:adec="http://schemas.microsoft.com/office/drawing/2017/decorative" val="1"/>
              </a:ext>
            </a:extLst>
          </p:cNvPr>
          <p:cNvSpPr/>
          <p:nvPr/>
        </p:nvSpPr>
        <p:spPr>
          <a:xfrm rot="5400000">
            <a:off x="-548644" y="4146919"/>
            <a:ext cx="1221357" cy="124072"/>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5DE8118-63C9-2645-A7F2-0655598E351C}"/>
              </a:ext>
              <a:ext uri="{C183D7F6-B498-43B3-948B-1728B52AA6E4}">
                <adec:decorative xmlns:adec="http://schemas.microsoft.com/office/drawing/2017/decorative" val="1"/>
              </a:ext>
            </a:extLst>
          </p:cNvPr>
          <p:cNvCxnSpPr>
            <a:cxnSpLocks/>
          </p:cNvCxnSpPr>
          <p:nvPr/>
        </p:nvCxnSpPr>
        <p:spPr>
          <a:xfrm>
            <a:off x="3427456" y="3768322"/>
            <a:ext cx="0" cy="881258"/>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12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5E5A2-5620-A8B1-984C-785414980AE1}"/>
            </a:ext>
          </a:extLst>
        </p:cNvPr>
        <p:cNvGrpSpPr/>
        <p:nvPr/>
      </p:nvGrpSpPr>
      <p:grpSpPr>
        <a:xfrm>
          <a:off x="0" y="0"/>
          <a:ext cx="0" cy="0"/>
          <a:chOff x="0" y="0"/>
          <a:chExt cx="0" cy="0"/>
        </a:xfrm>
      </p:grpSpPr>
      <p:sp>
        <p:nvSpPr>
          <p:cNvPr id="2" name="Round Same Side Corner Rectangle 3">
            <a:extLst>
              <a:ext uri="{FF2B5EF4-FFF2-40B4-BE49-F238E27FC236}">
                <a16:creationId xmlns:a16="http://schemas.microsoft.com/office/drawing/2014/main" id="{E1DCB4E4-E675-216D-8360-AB27812B55CE}"/>
              </a:ext>
              <a:ext uri="{C183D7F6-B498-43B3-948B-1728B52AA6E4}">
                <adec:decorative xmlns:adec="http://schemas.microsoft.com/office/drawing/2017/decorative" val="1"/>
              </a:ext>
            </a:extLst>
          </p:cNvPr>
          <p:cNvSpPr/>
          <p:nvPr/>
        </p:nvSpPr>
        <p:spPr>
          <a:xfrm rot="5400000">
            <a:off x="-977900" y="977900"/>
            <a:ext cx="6858000" cy="4902200"/>
          </a:xfrm>
          <a:prstGeom prst="round2SameRect">
            <a:avLst>
              <a:gd name="adj1" fmla="val 0"/>
              <a:gd name="adj2" fmla="val 0"/>
            </a:avLst>
          </a:prstGeom>
          <a:gradFill>
            <a:gsLst>
              <a:gs pos="99000">
                <a:schemeClr val="accent5"/>
              </a:gs>
              <a:gs pos="0">
                <a:schemeClr val="accent4"/>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27" name="Title 26">
            <a:extLst>
              <a:ext uri="{FF2B5EF4-FFF2-40B4-BE49-F238E27FC236}">
                <a16:creationId xmlns:a16="http://schemas.microsoft.com/office/drawing/2014/main" id="{B7D0D2BE-5B37-03BC-D4A9-3BAC1D5AB87B}"/>
              </a:ext>
            </a:extLst>
          </p:cNvPr>
          <p:cNvSpPr txBox="1">
            <a:spLocks noGrp="1"/>
          </p:cNvSpPr>
          <p:nvPr>
            <p:ph type="title" idx="4294967295"/>
          </p:nvPr>
        </p:nvSpPr>
        <p:spPr>
          <a:xfrm>
            <a:off x="5455383" y="457200"/>
            <a:ext cx="5017165"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j-lt"/>
                <a:ea typeface="+mn-ea"/>
                <a:cs typeface="+mn-cs"/>
              </a:rPr>
              <a:t>Vail Health boosts</a:t>
            </a:r>
            <a:br>
              <a:rPr kumimoji="0" lang="en-US" sz="3200" b="1" i="0" u="none" strike="noStrike" kern="1200" cap="none" spc="0" normalizeH="0" baseline="0" noProof="0">
                <a:ln>
                  <a:noFill/>
                </a:ln>
                <a:solidFill>
                  <a:schemeClr val="tx2"/>
                </a:solidFill>
                <a:effectLst/>
                <a:uLnTx/>
                <a:uFillTx/>
                <a:latin typeface="+mj-lt"/>
                <a:ea typeface="+mn-ea"/>
                <a:cs typeface="+mn-cs"/>
              </a:rPr>
            </a:br>
            <a:r>
              <a:rPr kumimoji="0" lang="en-US" sz="3200" b="1" i="0" u="none" strike="noStrike" kern="1200" cap="none" spc="0" normalizeH="0" baseline="0" noProof="0">
                <a:ln>
                  <a:noFill/>
                </a:ln>
                <a:solidFill>
                  <a:schemeClr val="tx2"/>
                </a:solidFill>
                <a:effectLst/>
                <a:uLnTx/>
                <a:uFillTx/>
                <a:latin typeface="+mj-lt"/>
                <a:ea typeface="+mn-ea"/>
                <a:cs typeface="+mn-cs"/>
              </a:rPr>
              <a:t>clinician productivity with the power of Dragon Copilot</a:t>
            </a:r>
          </a:p>
        </p:txBody>
      </p:sp>
      <p:sp>
        <p:nvSpPr>
          <p:cNvPr id="37" name="TextBox 36">
            <a:extLst>
              <a:ext uri="{FF2B5EF4-FFF2-40B4-BE49-F238E27FC236}">
                <a16:creationId xmlns:a16="http://schemas.microsoft.com/office/drawing/2014/main" id="{8DE5C00D-0C97-B869-4390-885B3B4BB684}"/>
              </a:ext>
            </a:extLst>
          </p:cNvPr>
          <p:cNvSpPr txBox="1"/>
          <p:nvPr/>
        </p:nvSpPr>
        <p:spPr>
          <a:xfrm>
            <a:off x="914400" y="2587021"/>
            <a:ext cx="3582212" cy="3077766"/>
          </a:xfrm>
          <a:prstGeom prst="rect">
            <a:avLst/>
          </a:prstGeom>
          <a:noFill/>
        </p:spPr>
        <p:txBody>
          <a:bodyPr wrap="square" lIns="0" tIns="0" rIns="0" bIns="0" rtlCol="0">
            <a:spAutoFit/>
          </a:bodyPr>
          <a:lstStyle/>
          <a:p>
            <a:pPr algn="l">
              <a:spcAft>
                <a:spcPts val="1200"/>
              </a:spcAft>
            </a:pPr>
            <a:r>
              <a:rPr lang="en-US" sz="1600"/>
              <a:t>Dragon Copilot has allowed me to get the most difficult parts of my note done quickly. I’m amazed at how it is able to capture the most relevant data for the visit, and the AI is able to only pick up the relevant history for the most part. I’m amazed at how it can organize advice that I’m giving throughout the encounter with a family and organize it into a pretty concise summary at the end of my visit.”</a:t>
            </a:r>
          </a:p>
          <a:p>
            <a:pPr>
              <a:spcAft>
                <a:spcPts val="1200"/>
              </a:spcAft>
            </a:pPr>
            <a:r>
              <a:rPr lang="en-US" sz="1600" b="1"/>
              <a:t>—Janet Engle</a:t>
            </a:r>
            <a:br>
              <a:rPr lang="en-US"/>
            </a:br>
            <a:r>
              <a:rPr lang="en-US" sz="1400" i="1"/>
              <a:t>MD, Pediatrician, Vail Health</a:t>
            </a:r>
            <a:endParaRPr lang="en-US" i="1"/>
          </a:p>
        </p:txBody>
      </p:sp>
      <p:sp>
        <p:nvSpPr>
          <p:cNvPr id="28" name="TextBox 27">
            <a:extLst>
              <a:ext uri="{FF2B5EF4-FFF2-40B4-BE49-F238E27FC236}">
                <a16:creationId xmlns:a16="http://schemas.microsoft.com/office/drawing/2014/main" id="{4B31A452-4BB0-7AB8-4F65-BC05CF94D05B}"/>
              </a:ext>
            </a:extLst>
          </p:cNvPr>
          <p:cNvSpPr txBox="1"/>
          <p:nvPr/>
        </p:nvSpPr>
        <p:spPr>
          <a:xfrm>
            <a:off x="5455380" y="2168770"/>
            <a:ext cx="5864439" cy="2677656"/>
          </a:xfrm>
          <a:prstGeom prst="rect">
            <a:avLst/>
          </a:prstGeom>
          <a:noFill/>
        </p:spPr>
        <p:txBody>
          <a:bodyPr wrap="square" lIns="0" tIns="0" rIns="0" bIns="0" rtlCol="0">
            <a:spAutoFit/>
          </a:bodyPr>
          <a:lstStyle/>
          <a:p>
            <a:pPr algn="l">
              <a:spcAft>
                <a:spcPts val="1200"/>
              </a:spcAft>
            </a:pPr>
            <a:r>
              <a:rPr lang="en-US" sz="1400"/>
              <a:t>Clinicians at Vail Health dealt with increasing demands of manual documentation that took their energy and time away from patients. As a result, there was a desire to reduce these administrative burdens and streamline their workflows for more efficiency.</a:t>
            </a:r>
          </a:p>
          <a:p>
            <a:pPr>
              <a:spcAft>
                <a:spcPts val="1200"/>
              </a:spcAft>
            </a:pPr>
            <a:r>
              <a:rPr lang="en-US" sz="1400"/>
              <a:t>Dragon Copilot transformed their clinician workflow to dramatically increase efficiency and allow clinicians to </a:t>
            </a:r>
            <a:r>
              <a:rPr lang="en-US" sz="1400" b="1"/>
              <a:t>complete notes quickly and accurately.</a:t>
            </a:r>
            <a:r>
              <a:rPr lang="en-US" sz="1400"/>
              <a:t> With advanced customization options for assessment and plan templates, clinicians can tailor documentation to meet their specific needs, </a:t>
            </a:r>
            <a:r>
              <a:rPr lang="en-US" sz="1400" b="1"/>
              <a:t>ensuring all necessary elements for billing and coding are included</a:t>
            </a:r>
            <a:r>
              <a:rPr lang="en-US" sz="1400"/>
              <a:t> without sacrificing quality or speed.</a:t>
            </a:r>
          </a:p>
          <a:p>
            <a:pPr>
              <a:spcAft>
                <a:spcPts val="1200"/>
              </a:spcAft>
            </a:pPr>
            <a:r>
              <a:rPr lang="en-US" sz="1400" b="1"/>
              <a:t>The improvements from AI assistance:</a:t>
            </a:r>
          </a:p>
        </p:txBody>
      </p:sp>
      <p:sp>
        <p:nvSpPr>
          <p:cNvPr id="8" name="Rectangle: Rounded Corners 7">
            <a:extLst>
              <a:ext uri="{FF2B5EF4-FFF2-40B4-BE49-F238E27FC236}">
                <a16:creationId xmlns:a16="http://schemas.microsoft.com/office/drawing/2014/main" id="{C38D546B-2774-9621-DD66-BCBE70E02DC8}"/>
              </a:ext>
              <a:ext uri="{C183D7F6-B498-43B3-948B-1728B52AA6E4}">
                <adec:decorative xmlns:adec="http://schemas.microsoft.com/office/drawing/2017/decorative" val="1"/>
              </a:ext>
            </a:extLst>
          </p:cNvPr>
          <p:cNvSpPr/>
          <p:nvPr/>
        </p:nvSpPr>
        <p:spPr>
          <a:xfrm>
            <a:off x="5455380" y="6262402"/>
            <a:ext cx="1854202" cy="459716"/>
          </a:xfrm>
          <a:prstGeom prst="roundRect">
            <a:avLst>
              <a:gd name="adj" fmla="val 976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6EF350AF-0A06-6EC2-3219-2B2D753113FD}"/>
              </a:ext>
              <a:ext uri="{C183D7F6-B498-43B3-948B-1728B52AA6E4}">
                <adec:decorative xmlns:adec="http://schemas.microsoft.com/office/drawing/2017/decorative" val="1"/>
              </a:ext>
            </a:extLst>
          </p:cNvPr>
          <p:cNvSpPr/>
          <p:nvPr/>
        </p:nvSpPr>
        <p:spPr>
          <a:xfrm rot="5400000">
            <a:off x="8635999" y="3302002"/>
            <a:ext cx="6858000" cy="253998"/>
          </a:xfrm>
          <a:prstGeom prst="rect">
            <a:avLst/>
          </a:prstGeom>
          <a:gradFill flip="none" rotWithShape="1">
            <a:gsLst>
              <a:gs pos="99000">
                <a:schemeClr val="accent3"/>
              </a:gs>
              <a:gs pos="51000">
                <a:schemeClr val="accent2"/>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raphic 5">
            <a:extLst>
              <a:ext uri="{FF2B5EF4-FFF2-40B4-BE49-F238E27FC236}">
                <a16:creationId xmlns:a16="http://schemas.microsoft.com/office/drawing/2014/main" id="{281111D4-0976-F6CB-C0DC-D44E1411B872}"/>
              </a:ext>
              <a:ext uri="{C183D7F6-B498-43B3-948B-1728B52AA6E4}">
                <adec:decorative xmlns:adec="http://schemas.microsoft.com/office/drawing/2017/decorative" val="1"/>
              </a:ext>
            </a:extLst>
          </p:cNvPr>
          <p:cNvSpPr>
            <a:spLocks noChangeAspect="1"/>
          </p:cNvSpPr>
          <p:nvPr/>
        </p:nvSpPr>
        <p:spPr>
          <a:xfrm>
            <a:off x="461488" y="2566898"/>
            <a:ext cx="274320" cy="230630"/>
          </a:xfrm>
          <a:custGeom>
            <a:avLst/>
            <a:gdLst>
              <a:gd name="connsiteX0" fmla="*/ 593598 w 1524000"/>
              <a:gd name="connsiteY0" fmla="*/ 1281180 h 1281274"/>
              <a:gd name="connsiteX1" fmla="*/ 0 w 1524000"/>
              <a:gd name="connsiteY1" fmla="*/ 1281180 h 1281274"/>
              <a:gd name="connsiteX2" fmla="*/ 0 w 1524000"/>
              <a:gd name="connsiteY2" fmla="*/ 857604 h 1281274"/>
              <a:gd name="connsiteX3" fmla="*/ 45434 w 1524000"/>
              <a:gd name="connsiteY3" fmla="*/ 451985 h 1281274"/>
              <a:gd name="connsiteX4" fmla="*/ 213360 w 1524000"/>
              <a:gd name="connsiteY4" fmla="*/ 185469 h 1281274"/>
              <a:gd name="connsiteX5" fmla="*/ 525971 w 1524000"/>
              <a:gd name="connsiteY5" fmla="*/ 0 h 1281274"/>
              <a:gd name="connsiteX6" fmla="*/ 642176 w 1524000"/>
              <a:gd name="connsiteY6" fmla="*/ 244473 h 1281274"/>
              <a:gd name="connsiteX7" fmla="*/ 387668 w 1524000"/>
              <a:gd name="connsiteY7" fmla="*/ 408849 h 1281274"/>
              <a:gd name="connsiteX8" fmla="*/ 306324 w 1524000"/>
              <a:gd name="connsiteY8" fmla="*/ 689142 h 1281274"/>
              <a:gd name="connsiteX9" fmla="*/ 593693 w 1524000"/>
              <a:gd name="connsiteY9" fmla="*/ 689142 h 1281274"/>
              <a:gd name="connsiteX10" fmla="*/ 593693 w 1524000"/>
              <a:gd name="connsiteY10" fmla="*/ 1281275 h 1281274"/>
              <a:gd name="connsiteX11" fmla="*/ 1475423 w 1524000"/>
              <a:gd name="connsiteY11" fmla="*/ 1281180 h 1281274"/>
              <a:gd name="connsiteX12" fmla="*/ 881825 w 1524000"/>
              <a:gd name="connsiteY12" fmla="*/ 1281180 h 1281274"/>
              <a:gd name="connsiteX13" fmla="*/ 881825 w 1524000"/>
              <a:gd name="connsiteY13" fmla="*/ 857604 h 1281274"/>
              <a:gd name="connsiteX14" fmla="*/ 927259 w 1524000"/>
              <a:gd name="connsiteY14" fmla="*/ 450940 h 1281274"/>
              <a:gd name="connsiteX15" fmla="*/ 1096232 w 1524000"/>
              <a:gd name="connsiteY15" fmla="*/ 185469 h 1281274"/>
              <a:gd name="connsiteX16" fmla="*/ 1407795 w 1524000"/>
              <a:gd name="connsiteY16" fmla="*/ 0 h 1281274"/>
              <a:gd name="connsiteX17" fmla="*/ 1524000 w 1524000"/>
              <a:gd name="connsiteY17" fmla="*/ 244473 h 1281274"/>
              <a:gd name="connsiteX18" fmla="*/ 1269492 w 1524000"/>
              <a:gd name="connsiteY18" fmla="*/ 408849 h 1281274"/>
              <a:gd name="connsiteX19" fmla="*/ 1188149 w 1524000"/>
              <a:gd name="connsiteY19" fmla="*/ 689142 h 1281274"/>
              <a:gd name="connsiteX20" fmla="*/ 1475423 w 1524000"/>
              <a:gd name="connsiteY20" fmla="*/ 689142 h 1281274"/>
              <a:gd name="connsiteX21" fmla="*/ 1475423 w 1524000"/>
              <a:gd name="connsiteY21" fmla="*/ 1281275 h 128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4000" h="1281274">
                <a:moveTo>
                  <a:pt x="593598" y="1281180"/>
                </a:moveTo>
                <a:lnTo>
                  <a:pt x="0" y="1281180"/>
                </a:lnTo>
                <a:lnTo>
                  <a:pt x="0" y="857604"/>
                </a:lnTo>
                <a:cubicBezTo>
                  <a:pt x="0" y="686197"/>
                  <a:pt x="15145" y="550991"/>
                  <a:pt x="45434" y="451985"/>
                </a:cubicBezTo>
                <a:cubicBezTo>
                  <a:pt x="75724" y="352980"/>
                  <a:pt x="131636" y="264141"/>
                  <a:pt x="213360" y="185469"/>
                </a:cubicBezTo>
                <a:cubicBezTo>
                  <a:pt x="294989" y="106797"/>
                  <a:pt x="399288" y="44942"/>
                  <a:pt x="525971" y="0"/>
                </a:cubicBezTo>
                <a:lnTo>
                  <a:pt x="642176" y="244473"/>
                </a:lnTo>
                <a:cubicBezTo>
                  <a:pt x="523875" y="283809"/>
                  <a:pt x="439007" y="338633"/>
                  <a:pt x="387668" y="408849"/>
                </a:cubicBezTo>
                <a:cubicBezTo>
                  <a:pt x="336233" y="479160"/>
                  <a:pt x="309086" y="572559"/>
                  <a:pt x="306324" y="689142"/>
                </a:cubicBezTo>
                <a:lnTo>
                  <a:pt x="593693" y="689142"/>
                </a:lnTo>
                <a:lnTo>
                  <a:pt x="593693" y="1281275"/>
                </a:lnTo>
                <a:close/>
                <a:moveTo>
                  <a:pt x="1475423" y="1281180"/>
                </a:moveTo>
                <a:lnTo>
                  <a:pt x="881825" y="1281180"/>
                </a:lnTo>
                <a:lnTo>
                  <a:pt x="881825" y="857604"/>
                </a:lnTo>
                <a:cubicBezTo>
                  <a:pt x="881825" y="684772"/>
                  <a:pt x="896969" y="549281"/>
                  <a:pt x="927259" y="450940"/>
                </a:cubicBezTo>
                <a:cubicBezTo>
                  <a:pt x="957548" y="352600"/>
                  <a:pt x="1013841" y="264141"/>
                  <a:pt x="1096232" y="185469"/>
                </a:cubicBezTo>
                <a:cubicBezTo>
                  <a:pt x="1178624" y="106797"/>
                  <a:pt x="1282446" y="45037"/>
                  <a:pt x="1407795" y="0"/>
                </a:cubicBezTo>
                <a:lnTo>
                  <a:pt x="1524000" y="244473"/>
                </a:lnTo>
                <a:cubicBezTo>
                  <a:pt x="1405700" y="283809"/>
                  <a:pt x="1320832" y="338633"/>
                  <a:pt x="1269492" y="408849"/>
                </a:cubicBezTo>
                <a:cubicBezTo>
                  <a:pt x="1218057" y="479160"/>
                  <a:pt x="1190911" y="572559"/>
                  <a:pt x="1188149" y="689142"/>
                </a:cubicBezTo>
                <a:lnTo>
                  <a:pt x="1475423" y="689142"/>
                </a:lnTo>
                <a:lnTo>
                  <a:pt x="1475423" y="1281275"/>
                </a:lnTo>
                <a:close/>
              </a:path>
            </a:pathLst>
          </a:custGeom>
          <a:solidFill>
            <a:schemeClr val="accent2"/>
          </a:solidFill>
          <a:ln w="9525" cap="flat">
            <a:noFill/>
            <a:prstDash val="solid"/>
            <a:miter/>
          </a:ln>
        </p:spPr>
        <p:txBody>
          <a:bodyPr rtlCol="0" anchor="ctr"/>
          <a:lstStyle/>
          <a:p>
            <a:endParaRPr lang="en-US"/>
          </a:p>
        </p:txBody>
      </p:sp>
      <p:pic>
        <p:nvPicPr>
          <p:cNvPr id="7" name="Graphic 8">
            <a:extLst>
              <a:ext uri="{FF2B5EF4-FFF2-40B4-BE49-F238E27FC236}">
                <a16:creationId xmlns:a16="http://schemas.microsoft.com/office/drawing/2014/main" id="{C5AB003A-387C-F75B-C2BC-6628784268D3}"/>
              </a:ext>
              <a:ext uri="{C183D7F6-B498-43B3-948B-1728B52AA6E4}">
                <adec:decorative xmlns:adec="http://schemas.microsoft.com/office/drawing/2017/decorative" val="1"/>
              </a:ext>
            </a:extLst>
          </p:cNvPr>
          <p:cNvPicPr>
            <a:picLocks noChangeAspect="1"/>
          </p:cNvPicPr>
          <p:nvPr/>
        </p:nvPicPr>
        <p:blipFill>
          <a:blip r:embed="rId3"/>
          <a:srcRect l="13394" t="12396" r="32674" b="51058"/>
          <a:stretch>
            <a:fillRect/>
          </a:stretch>
        </p:blipFill>
        <p:spPr>
          <a:xfrm>
            <a:off x="0" y="0"/>
            <a:ext cx="4902200" cy="2216748"/>
          </a:xfrm>
          <a:prstGeom prst="rect">
            <a:avLst/>
          </a:prstGeom>
        </p:spPr>
      </p:pic>
      <p:grpSp>
        <p:nvGrpSpPr>
          <p:cNvPr id="25" name="Group 24">
            <a:extLst>
              <a:ext uri="{FF2B5EF4-FFF2-40B4-BE49-F238E27FC236}">
                <a16:creationId xmlns:a16="http://schemas.microsoft.com/office/drawing/2014/main" id="{71951CB1-4DA5-A39D-C545-B11B0BB6A381}"/>
              </a:ext>
              <a:ext uri="{C183D7F6-B498-43B3-948B-1728B52AA6E4}">
                <adec:decorative xmlns:adec="http://schemas.microsoft.com/office/drawing/2017/decorative" val="1"/>
              </a:ext>
            </a:extLst>
          </p:cNvPr>
          <p:cNvGrpSpPr/>
          <p:nvPr/>
        </p:nvGrpSpPr>
        <p:grpSpPr>
          <a:xfrm>
            <a:off x="457200" y="6035060"/>
            <a:ext cx="2311400" cy="457200"/>
            <a:chOff x="457200" y="6035060"/>
            <a:chExt cx="2311400" cy="457200"/>
          </a:xfrm>
        </p:grpSpPr>
        <p:sp>
          <p:nvSpPr>
            <p:cNvPr id="26" name="Rounded Rectangle 21">
              <a:extLst>
                <a:ext uri="{FF2B5EF4-FFF2-40B4-BE49-F238E27FC236}">
                  <a16:creationId xmlns:a16="http://schemas.microsoft.com/office/drawing/2014/main" id="{120BA94C-695C-6C5D-FE1D-2277FEA99876}"/>
                </a:ext>
              </a:extLst>
            </p:cNvPr>
            <p:cNvSpPr/>
            <p:nvPr/>
          </p:nvSpPr>
          <p:spPr>
            <a:xfrm>
              <a:off x="457200" y="6035060"/>
              <a:ext cx="2311399" cy="457200"/>
            </a:xfrm>
            <a:prstGeom prst="roundRect">
              <a:avLst>
                <a:gd name="adj" fmla="val 18105"/>
              </a:avLst>
            </a:prstGeom>
            <a:gradFill flip="none" rotWithShape="1">
              <a:gsLst>
                <a:gs pos="100000">
                  <a:schemeClr val="accent4"/>
                </a:gs>
                <a:gs pos="0">
                  <a:schemeClr val="accent6"/>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48E34F2-02EF-A13A-38C8-D3E24EA21EAE}"/>
                </a:ext>
              </a:extLst>
            </p:cNvPr>
            <p:cNvGrpSpPr/>
            <p:nvPr/>
          </p:nvGrpSpPr>
          <p:grpSpPr>
            <a:xfrm>
              <a:off x="457200" y="6035060"/>
              <a:ext cx="457200" cy="457200"/>
              <a:chOff x="0" y="6400800"/>
              <a:chExt cx="457200" cy="457200"/>
            </a:xfrm>
          </p:grpSpPr>
          <p:sp>
            <p:nvSpPr>
              <p:cNvPr id="34" name="Rounded Rectangle 33">
                <a:hlinkClick r:id="" action="ppaction://hlinkshowjump?jump=firstslide"/>
                <a:extLst>
                  <a:ext uri="{FF2B5EF4-FFF2-40B4-BE49-F238E27FC236}">
                    <a16:creationId xmlns:a16="http://schemas.microsoft.com/office/drawing/2014/main" id="{7C93F1BB-D832-7624-69CF-3E22A16C5DA5}"/>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raphic 6">
                <a:hlinkClick r:id="" action="ppaction://hlinkshowjump?jump=firstslide"/>
                <a:extLst>
                  <a:ext uri="{FF2B5EF4-FFF2-40B4-BE49-F238E27FC236}">
                    <a16:creationId xmlns:a16="http://schemas.microsoft.com/office/drawing/2014/main" id="{D9BD5ED4-0248-6471-05AF-6D39F3E60DBE}"/>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30" name="TextBox 29">
              <a:hlinkClick r:id="" action="ppaction://hlinkshowjump?jump=previousslide"/>
              <a:extLst>
                <a:ext uri="{FF2B5EF4-FFF2-40B4-BE49-F238E27FC236}">
                  <a16:creationId xmlns:a16="http://schemas.microsoft.com/office/drawing/2014/main" id="{94C66AB5-93E6-7CDE-82A2-B6AC34C0B16E}"/>
                </a:ext>
              </a:extLst>
            </p:cNvPr>
            <p:cNvSpPr txBox="1"/>
            <p:nvPr/>
          </p:nvSpPr>
          <p:spPr>
            <a:xfrm>
              <a:off x="1143000" y="6186716"/>
              <a:ext cx="347852" cy="153888"/>
            </a:xfrm>
            <a:prstGeom prst="rect">
              <a:avLst/>
            </a:prstGeom>
            <a:noFill/>
          </p:spPr>
          <p:txBody>
            <a:bodyPr wrap="none" lIns="0" tIns="0" rIns="0" bIns="0" rtlCol="0">
              <a:spAutoFit/>
            </a:bodyPr>
            <a:lstStyle/>
            <a:p>
              <a:r>
                <a:rPr lang="en-US" sz="1000"/>
                <a:t>BACK</a:t>
              </a:r>
            </a:p>
          </p:txBody>
        </p:sp>
        <p:sp>
          <p:nvSpPr>
            <p:cNvPr id="31" name="Rounded Rectangle 30">
              <a:extLst>
                <a:ext uri="{FF2B5EF4-FFF2-40B4-BE49-F238E27FC236}">
                  <a16:creationId xmlns:a16="http://schemas.microsoft.com/office/drawing/2014/main" id="{8DD57C7B-0078-32AE-0BC0-3AE773F9714F}"/>
                </a:ext>
              </a:extLst>
            </p:cNvPr>
            <p:cNvSpPr>
              <a:spLocks noChangeAspect="1"/>
            </p:cNvSpPr>
            <p:nvPr/>
          </p:nvSpPr>
          <p:spPr>
            <a:xfrm>
              <a:off x="2311400" y="6035060"/>
              <a:ext cx="457200" cy="457200"/>
            </a:xfrm>
            <a:prstGeom prst="roundRect">
              <a:avLst/>
            </a:prstGeom>
            <a:solidFill>
              <a:schemeClr val="accent6"/>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8</a:t>
              </a:fld>
              <a:endParaRPr lang="en-US" sz="1000">
                <a:solidFill>
                  <a:schemeClr val="tx1"/>
                </a:solidFill>
              </a:endParaRPr>
            </a:p>
          </p:txBody>
        </p:sp>
        <p:sp>
          <p:nvSpPr>
            <p:cNvPr id="32" name="TextBox 31">
              <a:hlinkClick r:id="" action="ppaction://hlinkshowjump?jump=nextslide"/>
              <a:extLst>
                <a:ext uri="{FF2B5EF4-FFF2-40B4-BE49-F238E27FC236}">
                  <a16:creationId xmlns:a16="http://schemas.microsoft.com/office/drawing/2014/main" id="{ADD01278-BF3F-5D07-D2E6-69759E191673}"/>
                </a:ext>
              </a:extLst>
            </p:cNvPr>
            <p:cNvSpPr txBox="1"/>
            <p:nvPr/>
          </p:nvSpPr>
          <p:spPr>
            <a:xfrm>
              <a:off x="1719452" y="6186716"/>
              <a:ext cx="341440" cy="153888"/>
            </a:xfrm>
            <a:prstGeom prst="rect">
              <a:avLst/>
            </a:prstGeom>
            <a:noFill/>
          </p:spPr>
          <p:txBody>
            <a:bodyPr wrap="none" lIns="0" tIns="0" rIns="0" bIns="0" rtlCol="0">
              <a:spAutoFit/>
            </a:bodyPr>
            <a:lstStyle/>
            <a:p>
              <a:r>
                <a:rPr lang="en-US" sz="1000"/>
                <a:t>NEXT</a:t>
              </a:r>
            </a:p>
          </p:txBody>
        </p:sp>
        <p:cxnSp>
          <p:nvCxnSpPr>
            <p:cNvPr id="33" name="Straight Connector 32">
              <a:extLst>
                <a:ext uri="{FF2B5EF4-FFF2-40B4-BE49-F238E27FC236}">
                  <a16:creationId xmlns:a16="http://schemas.microsoft.com/office/drawing/2014/main" id="{EF124409-E00F-53C8-401B-A5E097587E14}"/>
                </a:ext>
              </a:extLst>
            </p:cNvPr>
            <p:cNvCxnSpPr>
              <a:cxnSpLocks/>
            </p:cNvCxnSpPr>
            <p:nvPr/>
          </p:nvCxnSpPr>
          <p:spPr>
            <a:xfrm>
              <a:off x="1605152" y="6149360"/>
              <a:ext cx="0" cy="2286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960C23AF-BFD6-80BB-AB75-52CAD7C1FD9A}"/>
              </a:ext>
              <a:ext uri="{C183D7F6-B498-43B3-948B-1728B52AA6E4}">
                <adec:decorative xmlns:adec="http://schemas.microsoft.com/office/drawing/2017/decorative" val="1"/>
              </a:ext>
            </a:extLst>
          </p:cNvPr>
          <p:cNvPicPr>
            <a:picLocks noChangeAspect="1"/>
          </p:cNvPicPr>
          <p:nvPr/>
        </p:nvPicPr>
        <p:blipFill>
          <a:blip r:embed="rId4"/>
          <a:srcRect t="29278" b="28576"/>
          <a:stretch>
            <a:fillRect/>
          </a:stretch>
        </p:blipFill>
        <p:spPr>
          <a:xfrm>
            <a:off x="10288857" y="457200"/>
            <a:ext cx="1276287" cy="268954"/>
          </a:xfrm>
          <a:prstGeom prst="rect">
            <a:avLst/>
          </a:prstGeom>
        </p:spPr>
      </p:pic>
      <p:sp>
        <p:nvSpPr>
          <p:cNvPr id="12" name="Rounded Rectangle 11">
            <a:extLst>
              <a:ext uri="{FF2B5EF4-FFF2-40B4-BE49-F238E27FC236}">
                <a16:creationId xmlns:a16="http://schemas.microsoft.com/office/drawing/2014/main" id="{D973D589-2A60-EC96-D230-C12A7EF9023D}"/>
              </a:ext>
              <a:ext uri="{C183D7F6-B498-43B3-948B-1728B52AA6E4}">
                <adec:decorative xmlns:adec="http://schemas.microsoft.com/office/drawing/2017/decorative" val="1"/>
              </a:ext>
            </a:extLst>
          </p:cNvPr>
          <p:cNvSpPr/>
          <p:nvPr/>
        </p:nvSpPr>
        <p:spPr>
          <a:xfrm>
            <a:off x="7618316" y="4964843"/>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5397D14-A719-F3BB-EAF1-3E6FB41320AD}"/>
              </a:ext>
              <a:ext uri="{C183D7F6-B498-43B3-948B-1728B52AA6E4}">
                <adec:decorative xmlns:adec="http://schemas.microsoft.com/office/drawing/2017/decorative" val="1"/>
              </a:ext>
            </a:extLst>
          </p:cNvPr>
          <p:cNvSpPr/>
          <p:nvPr/>
        </p:nvSpPr>
        <p:spPr>
          <a:xfrm>
            <a:off x="9774015" y="4964843"/>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BFF4260-C31B-1AC7-B007-8A44DCFD95CC}"/>
              </a:ext>
              <a:ext uri="{C183D7F6-B498-43B3-948B-1728B52AA6E4}">
                <adec:decorative xmlns:adec="http://schemas.microsoft.com/office/drawing/2017/decorative" val="1"/>
              </a:ext>
            </a:extLst>
          </p:cNvPr>
          <p:cNvSpPr/>
          <p:nvPr/>
        </p:nvSpPr>
        <p:spPr>
          <a:xfrm>
            <a:off x="5458332" y="4964843"/>
            <a:ext cx="375523" cy="375523"/>
          </a:xfrm>
          <a:prstGeom prst="roundRect">
            <a:avLst/>
          </a:prstGeom>
          <a:gradFill>
            <a:gsLst>
              <a:gs pos="54020">
                <a:schemeClr val="accent2"/>
              </a:gs>
              <a:gs pos="0">
                <a:schemeClr val="accent1"/>
              </a:gs>
              <a:gs pos="100000">
                <a:schemeClr val="accent3"/>
              </a:gs>
            </a:gsLst>
            <a:lin ang="5400000" scaled="1"/>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054AE48-33AF-D707-EF59-1EC3AA04F431}"/>
              </a:ext>
            </a:extLst>
          </p:cNvPr>
          <p:cNvSpPr txBox="1"/>
          <p:nvPr/>
        </p:nvSpPr>
        <p:spPr>
          <a:xfrm>
            <a:off x="5455380" y="5425867"/>
            <a:ext cx="1785795" cy="646331"/>
          </a:xfrm>
          <a:prstGeom prst="rect">
            <a:avLst/>
          </a:prstGeom>
          <a:noFill/>
        </p:spPr>
        <p:txBody>
          <a:bodyPr wrap="square" lIns="0" tIns="0" rIns="0" bIns="0">
            <a:spAutoFit/>
          </a:bodyPr>
          <a:lstStyle/>
          <a:p>
            <a:pPr>
              <a:spcAft>
                <a:spcPts val="1200"/>
              </a:spcAft>
            </a:pPr>
            <a:r>
              <a:rPr lang="en-US" sz="1400" b="1"/>
              <a:t>Enhance work-life balance</a:t>
            </a:r>
            <a:r>
              <a:rPr lang="en-US" sz="1400"/>
              <a:t> by freeing up personal time.</a:t>
            </a:r>
          </a:p>
        </p:txBody>
      </p:sp>
      <p:sp>
        <p:nvSpPr>
          <p:cNvPr id="17" name="TextBox 16">
            <a:extLst>
              <a:ext uri="{FF2B5EF4-FFF2-40B4-BE49-F238E27FC236}">
                <a16:creationId xmlns:a16="http://schemas.microsoft.com/office/drawing/2014/main" id="{CC145E6B-EA05-0EB8-DBF4-B0D6EEB4ADF4}"/>
              </a:ext>
            </a:extLst>
          </p:cNvPr>
          <p:cNvSpPr txBox="1"/>
          <p:nvPr/>
        </p:nvSpPr>
        <p:spPr>
          <a:xfrm>
            <a:off x="7615364" y="5425867"/>
            <a:ext cx="1785795" cy="646331"/>
          </a:xfrm>
          <a:prstGeom prst="rect">
            <a:avLst/>
          </a:prstGeom>
          <a:noFill/>
        </p:spPr>
        <p:txBody>
          <a:bodyPr wrap="square" lIns="0" tIns="0" rIns="0" bIns="0">
            <a:spAutoFit/>
          </a:bodyPr>
          <a:lstStyle/>
          <a:p>
            <a:pPr>
              <a:spcAft>
                <a:spcPts val="1200"/>
              </a:spcAft>
            </a:pPr>
            <a:r>
              <a:rPr lang="en-US" sz="1400"/>
              <a:t>Empower healthcare teams to </a:t>
            </a:r>
            <a:r>
              <a:rPr lang="en-US" sz="1400" b="1"/>
              <a:t>focus more on patient care.</a:t>
            </a:r>
          </a:p>
        </p:txBody>
      </p:sp>
      <p:sp>
        <p:nvSpPr>
          <p:cNvPr id="18" name="TextBox 17">
            <a:extLst>
              <a:ext uri="{FF2B5EF4-FFF2-40B4-BE49-F238E27FC236}">
                <a16:creationId xmlns:a16="http://schemas.microsoft.com/office/drawing/2014/main" id="{920AA396-BF8D-72A7-99D5-C12AF1711E0F}"/>
              </a:ext>
            </a:extLst>
          </p:cNvPr>
          <p:cNvSpPr txBox="1"/>
          <p:nvPr/>
        </p:nvSpPr>
        <p:spPr>
          <a:xfrm>
            <a:off x="9774015" y="5425867"/>
            <a:ext cx="1785795" cy="861774"/>
          </a:xfrm>
          <a:prstGeom prst="rect">
            <a:avLst/>
          </a:prstGeom>
          <a:noFill/>
        </p:spPr>
        <p:txBody>
          <a:bodyPr wrap="square" lIns="0" tIns="0" rIns="0" bIns="0">
            <a:spAutoFit/>
          </a:bodyPr>
          <a:lstStyle/>
          <a:p>
            <a:pPr>
              <a:spcAft>
                <a:spcPts val="1200"/>
              </a:spcAft>
            </a:pPr>
            <a:r>
              <a:rPr lang="en-US" sz="1400" b="1"/>
              <a:t>Support better outcomes and satisfaction </a:t>
            </a:r>
            <a:r>
              <a:rPr lang="en-US" sz="1400"/>
              <a:t>for both clinicians and patients.</a:t>
            </a:r>
          </a:p>
        </p:txBody>
      </p:sp>
      <p:sp>
        <p:nvSpPr>
          <p:cNvPr id="6" name="TextBox 5">
            <a:extLst>
              <a:ext uri="{FF2B5EF4-FFF2-40B4-BE49-F238E27FC236}">
                <a16:creationId xmlns:a16="http://schemas.microsoft.com/office/drawing/2014/main" id="{EAA284D5-D689-63B2-4F63-8CDCFE5604BF}"/>
              </a:ext>
            </a:extLst>
          </p:cNvPr>
          <p:cNvSpPr txBox="1"/>
          <p:nvPr/>
        </p:nvSpPr>
        <p:spPr>
          <a:xfrm>
            <a:off x="5646094" y="6380819"/>
            <a:ext cx="1520825" cy="222882"/>
          </a:xfrm>
          <a:prstGeom prst="rect">
            <a:avLst/>
          </a:prstGeom>
          <a:noFill/>
        </p:spPr>
        <p:txBody>
          <a:bodyPr wrap="square" lIns="0" tIns="0" rIns="0" bIns="0" rtlCol="0">
            <a:spAutoFit/>
          </a:bodyPr>
          <a:lstStyle/>
          <a:p>
            <a:pPr>
              <a:lnSpc>
                <a:spcPts val="1800"/>
              </a:lnSpc>
              <a:spcAft>
                <a:spcPts val="1200"/>
              </a:spcAft>
            </a:pPr>
            <a:r>
              <a:rPr lang="en-US" sz="1400" b="1" u="sng">
                <a:solidFill>
                  <a:schemeClr val="bg1"/>
                </a:solidFill>
                <a:ea typeface="Arial" panose="020B06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Read the full story</a:t>
            </a:r>
            <a:r>
              <a:rPr lang="en-US" sz="1400" b="1" u="sng">
                <a:solidFill>
                  <a:schemeClr val="bg1"/>
                </a:solidFill>
                <a:ea typeface="Arial" panose="020B0604020202020204" pitchFamily="34" charset="0"/>
                <a:cs typeface="Times New Roman" panose="02020603050405020304" pitchFamily="18" charset="0"/>
              </a:rPr>
              <a:t>.</a:t>
            </a:r>
            <a:endParaRPr lang="en-US" sz="1400" b="1">
              <a:solidFill>
                <a:schemeClr val="bg1"/>
              </a:solidFill>
            </a:endParaRPr>
          </a:p>
        </p:txBody>
      </p:sp>
      <p:sp>
        <p:nvSpPr>
          <p:cNvPr id="19" name="Graphic 243">
            <a:extLst>
              <a:ext uri="{FF2B5EF4-FFF2-40B4-BE49-F238E27FC236}">
                <a16:creationId xmlns:a16="http://schemas.microsoft.com/office/drawing/2014/main" id="{DEB13F31-F430-EC09-5429-4FA40C44B11F}"/>
              </a:ext>
              <a:ext uri="{C183D7F6-B498-43B3-948B-1728B52AA6E4}">
                <adec:decorative xmlns:adec="http://schemas.microsoft.com/office/drawing/2017/decorative" val="1"/>
              </a:ext>
            </a:extLst>
          </p:cNvPr>
          <p:cNvSpPr>
            <a:spLocks noChangeAspect="1"/>
          </p:cNvSpPr>
          <p:nvPr/>
        </p:nvSpPr>
        <p:spPr>
          <a:xfrm>
            <a:off x="5531793" y="5038304"/>
            <a:ext cx="228600" cy="228600"/>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 name="connsiteX5" fmla="*/ 207169 w 457200"/>
              <a:gd name="connsiteY5" fmla="*/ 107156 h 457200"/>
              <a:gd name="connsiteX6" fmla="*/ 207169 w 457200"/>
              <a:gd name="connsiteY6" fmla="*/ 228600 h 457200"/>
              <a:gd name="connsiteX7" fmla="*/ 216724 w 457200"/>
              <a:gd name="connsiteY7" fmla="*/ 246459 h 457200"/>
              <a:gd name="connsiteX8" fmla="*/ 302449 w 457200"/>
              <a:gd name="connsiteY8" fmla="*/ 303609 h 457200"/>
              <a:gd name="connsiteX9" fmla="*/ 332184 w 457200"/>
              <a:gd name="connsiteY9" fmla="*/ 297626 h 457200"/>
              <a:gd name="connsiteX10" fmla="*/ 326201 w 457200"/>
              <a:gd name="connsiteY10" fmla="*/ 267891 h 457200"/>
              <a:gd name="connsiteX11" fmla="*/ 250031 w 457200"/>
              <a:gd name="connsiteY11" fmla="*/ 217170 h 457200"/>
              <a:gd name="connsiteX12" fmla="*/ 250031 w 457200"/>
              <a:gd name="connsiteY12" fmla="*/ 107156 h 457200"/>
              <a:gd name="connsiteX13" fmla="*/ 228600 w 457200"/>
              <a:gd name="connsiteY13" fmla="*/ 85725 h 457200"/>
              <a:gd name="connsiteX14" fmla="*/ 207169 w 457200"/>
              <a:gd name="connsiteY14" fmla="*/ 10715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moveTo>
                  <a:pt x="207169" y="107156"/>
                </a:moveTo>
                <a:lnTo>
                  <a:pt x="207169" y="228600"/>
                </a:lnTo>
                <a:cubicBezTo>
                  <a:pt x="207169" y="235744"/>
                  <a:pt x="210741" y="242441"/>
                  <a:pt x="216724" y="246459"/>
                </a:cubicBezTo>
                <a:lnTo>
                  <a:pt x="302449" y="303609"/>
                </a:lnTo>
                <a:cubicBezTo>
                  <a:pt x="312271" y="310217"/>
                  <a:pt x="325576" y="307538"/>
                  <a:pt x="332184" y="297626"/>
                </a:cubicBezTo>
                <a:cubicBezTo>
                  <a:pt x="338792" y="287715"/>
                  <a:pt x="336113" y="274499"/>
                  <a:pt x="326201" y="267891"/>
                </a:cubicBezTo>
                <a:lnTo>
                  <a:pt x="250031" y="217170"/>
                </a:lnTo>
                <a:lnTo>
                  <a:pt x="250031" y="107156"/>
                </a:lnTo>
                <a:cubicBezTo>
                  <a:pt x="250031" y="95280"/>
                  <a:pt x="240476" y="85725"/>
                  <a:pt x="228600" y="85725"/>
                </a:cubicBezTo>
                <a:cubicBezTo>
                  <a:pt x="216724" y="85725"/>
                  <a:pt x="207169" y="95280"/>
                  <a:pt x="207169" y="107156"/>
                </a:cubicBezTo>
                <a:close/>
              </a:path>
            </a:pathLst>
          </a:custGeom>
          <a:solidFill>
            <a:schemeClr val="bg1"/>
          </a:solidFill>
          <a:ln w="893" cap="flat">
            <a:noFill/>
            <a:prstDash val="solid"/>
            <a:miter/>
          </a:ln>
        </p:spPr>
        <p:txBody>
          <a:bodyPr rtlCol="0" anchor="ctr"/>
          <a:lstStyle/>
          <a:p>
            <a:endParaRPr lang="en-US"/>
          </a:p>
        </p:txBody>
      </p:sp>
      <p:sp>
        <p:nvSpPr>
          <p:cNvPr id="20" name="Graphic 247">
            <a:extLst>
              <a:ext uri="{FF2B5EF4-FFF2-40B4-BE49-F238E27FC236}">
                <a16:creationId xmlns:a16="http://schemas.microsoft.com/office/drawing/2014/main" id="{B4FFBA1C-1999-14FE-91AC-6A5379DB54A8}"/>
              </a:ext>
              <a:ext uri="{C183D7F6-B498-43B3-948B-1728B52AA6E4}">
                <adec:decorative xmlns:adec="http://schemas.microsoft.com/office/drawing/2017/decorative" val="1"/>
              </a:ext>
            </a:extLst>
          </p:cNvPr>
          <p:cNvSpPr>
            <a:spLocks noChangeAspect="1"/>
          </p:cNvSpPr>
          <p:nvPr/>
        </p:nvSpPr>
        <p:spPr>
          <a:xfrm>
            <a:off x="7691799" y="5038304"/>
            <a:ext cx="228556" cy="228600"/>
          </a:xfrm>
          <a:custGeom>
            <a:avLst/>
            <a:gdLst>
              <a:gd name="connsiteX0" fmla="*/ 371475 w 457177"/>
              <a:gd name="connsiteY0" fmla="*/ 185738 h 457266"/>
              <a:gd name="connsiteX1" fmla="*/ 335756 w 457177"/>
              <a:gd name="connsiteY1" fmla="*/ 295305 h 457266"/>
              <a:gd name="connsiteX2" fmla="*/ 448806 w 457177"/>
              <a:gd name="connsiteY2" fmla="*/ 408444 h 457266"/>
              <a:gd name="connsiteX3" fmla="*/ 448806 w 457177"/>
              <a:gd name="connsiteY3" fmla="*/ 448895 h 457266"/>
              <a:gd name="connsiteX4" fmla="*/ 408355 w 457177"/>
              <a:gd name="connsiteY4" fmla="*/ 448895 h 457266"/>
              <a:gd name="connsiteX5" fmla="*/ 295305 w 457177"/>
              <a:gd name="connsiteY5" fmla="*/ 335756 h 457266"/>
              <a:gd name="connsiteX6" fmla="*/ 185738 w 457177"/>
              <a:gd name="connsiteY6" fmla="*/ 371475 h 457266"/>
              <a:gd name="connsiteX7" fmla="*/ 0 w 457177"/>
              <a:gd name="connsiteY7" fmla="*/ 185738 h 457266"/>
              <a:gd name="connsiteX8" fmla="*/ 185738 w 457177"/>
              <a:gd name="connsiteY8" fmla="*/ 0 h 457266"/>
              <a:gd name="connsiteX9" fmla="*/ 371475 w 457177"/>
              <a:gd name="connsiteY9" fmla="*/ 185738 h 457266"/>
              <a:gd name="connsiteX10" fmla="*/ 185738 w 457177"/>
              <a:gd name="connsiteY10" fmla="*/ 314325 h 457266"/>
              <a:gd name="connsiteX11" fmla="*/ 314325 w 457177"/>
              <a:gd name="connsiteY11" fmla="*/ 185738 h 457266"/>
              <a:gd name="connsiteX12" fmla="*/ 185738 w 457177"/>
              <a:gd name="connsiteY12" fmla="*/ 57150 h 457266"/>
              <a:gd name="connsiteX13" fmla="*/ 57150 w 457177"/>
              <a:gd name="connsiteY13" fmla="*/ 185738 h 457266"/>
              <a:gd name="connsiteX14" fmla="*/ 185738 w 457177"/>
              <a:gd name="connsiteY14" fmla="*/ 314325 h 45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177" h="457266">
                <a:moveTo>
                  <a:pt x="371475" y="185738"/>
                </a:moveTo>
                <a:cubicBezTo>
                  <a:pt x="371475" y="226725"/>
                  <a:pt x="358170" y="264587"/>
                  <a:pt x="335756" y="295305"/>
                </a:cubicBezTo>
                <a:lnTo>
                  <a:pt x="448806" y="408444"/>
                </a:lnTo>
                <a:cubicBezTo>
                  <a:pt x="459968" y="419606"/>
                  <a:pt x="459968" y="437733"/>
                  <a:pt x="448806" y="448895"/>
                </a:cubicBezTo>
                <a:cubicBezTo>
                  <a:pt x="437644" y="460058"/>
                  <a:pt x="419517" y="460058"/>
                  <a:pt x="408355" y="448895"/>
                </a:cubicBezTo>
                <a:lnTo>
                  <a:pt x="295305" y="335756"/>
                </a:lnTo>
                <a:cubicBezTo>
                  <a:pt x="264587" y="358259"/>
                  <a:pt x="226725" y="371475"/>
                  <a:pt x="185738" y="371475"/>
                </a:cubicBezTo>
                <a:cubicBezTo>
                  <a:pt x="83135" y="371475"/>
                  <a:pt x="0" y="288340"/>
                  <a:pt x="0" y="185738"/>
                </a:cubicBezTo>
                <a:cubicBezTo>
                  <a:pt x="0" y="83135"/>
                  <a:pt x="83135" y="0"/>
                  <a:pt x="185738" y="0"/>
                </a:cubicBezTo>
                <a:cubicBezTo>
                  <a:pt x="288340" y="0"/>
                  <a:pt x="371475" y="83135"/>
                  <a:pt x="371475" y="185738"/>
                </a:cubicBezTo>
                <a:close/>
                <a:moveTo>
                  <a:pt x="185738" y="314325"/>
                </a:moveTo>
                <a:cubicBezTo>
                  <a:pt x="256754" y="314325"/>
                  <a:pt x="314325" y="256754"/>
                  <a:pt x="314325" y="185738"/>
                </a:cubicBezTo>
                <a:cubicBezTo>
                  <a:pt x="314325" y="114721"/>
                  <a:pt x="256754" y="57150"/>
                  <a:pt x="185738" y="57150"/>
                </a:cubicBezTo>
                <a:cubicBezTo>
                  <a:pt x="114721" y="57150"/>
                  <a:pt x="57150" y="114721"/>
                  <a:pt x="57150" y="185738"/>
                </a:cubicBezTo>
                <a:cubicBezTo>
                  <a:pt x="57150" y="256754"/>
                  <a:pt x="114721" y="314325"/>
                  <a:pt x="185738" y="314325"/>
                </a:cubicBezTo>
                <a:close/>
              </a:path>
            </a:pathLst>
          </a:custGeom>
          <a:solidFill>
            <a:schemeClr val="bg1"/>
          </a:solidFill>
          <a:ln w="893" cap="flat">
            <a:noFill/>
            <a:prstDash val="solid"/>
            <a:miter/>
          </a:ln>
        </p:spPr>
        <p:txBody>
          <a:bodyPr rtlCol="0" anchor="ctr"/>
          <a:lstStyle/>
          <a:p>
            <a:endParaRPr lang="en-US"/>
          </a:p>
        </p:txBody>
      </p:sp>
      <p:sp>
        <p:nvSpPr>
          <p:cNvPr id="21" name="Graphic 224">
            <a:extLst>
              <a:ext uri="{FF2B5EF4-FFF2-40B4-BE49-F238E27FC236}">
                <a16:creationId xmlns:a16="http://schemas.microsoft.com/office/drawing/2014/main" id="{A85436B7-46CB-7FB7-EB6E-E9A6573D0EF4}"/>
              </a:ext>
              <a:ext uri="{C183D7F6-B498-43B3-948B-1728B52AA6E4}">
                <adec:decorative xmlns:adec="http://schemas.microsoft.com/office/drawing/2017/decorative" val="1"/>
              </a:ext>
            </a:extLst>
          </p:cNvPr>
          <p:cNvSpPr>
            <a:spLocks noChangeAspect="1"/>
          </p:cNvSpPr>
          <p:nvPr/>
        </p:nvSpPr>
        <p:spPr>
          <a:xfrm>
            <a:off x="9847476" y="5070957"/>
            <a:ext cx="228600" cy="163293"/>
          </a:xfrm>
          <a:custGeom>
            <a:avLst/>
            <a:gdLst>
              <a:gd name="connsiteX0" fmla="*/ 391723 w 400094"/>
              <a:gd name="connsiteY0" fmla="*/ 8372 h 285794"/>
              <a:gd name="connsiteX1" fmla="*/ 391723 w 400094"/>
              <a:gd name="connsiteY1" fmla="*/ 48823 h 285794"/>
              <a:gd name="connsiteX2" fmla="*/ 163123 w 400094"/>
              <a:gd name="connsiteY2" fmla="*/ 277423 h 285794"/>
              <a:gd name="connsiteX3" fmla="*/ 122672 w 400094"/>
              <a:gd name="connsiteY3" fmla="*/ 277423 h 285794"/>
              <a:gd name="connsiteX4" fmla="*/ 8372 w 400094"/>
              <a:gd name="connsiteY4" fmla="*/ 163123 h 285794"/>
              <a:gd name="connsiteX5" fmla="*/ 8372 w 400094"/>
              <a:gd name="connsiteY5" fmla="*/ 122672 h 285794"/>
              <a:gd name="connsiteX6" fmla="*/ 48823 w 400094"/>
              <a:gd name="connsiteY6" fmla="*/ 122672 h 285794"/>
              <a:gd name="connsiteX7" fmla="*/ 142942 w 400094"/>
              <a:gd name="connsiteY7" fmla="*/ 216701 h 285794"/>
              <a:gd name="connsiteX8" fmla="*/ 351361 w 400094"/>
              <a:gd name="connsiteY8" fmla="*/ 8372 h 285794"/>
              <a:gd name="connsiteX9" fmla="*/ 391812 w 400094"/>
              <a:gd name="connsiteY9" fmla="*/ 8372 h 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94" h="285794">
                <a:moveTo>
                  <a:pt x="391723" y="8372"/>
                </a:moveTo>
                <a:cubicBezTo>
                  <a:pt x="402885" y="19534"/>
                  <a:pt x="402885" y="37661"/>
                  <a:pt x="391723" y="48823"/>
                </a:cubicBezTo>
                <a:lnTo>
                  <a:pt x="163123" y="277423"/>
                </a:lnTo>
                <a:cubicBezTo>
                  <a:pt x="151961" y="288585"/>
                  <a:pt x="133834" y="288585"/>
                  <a:pt x="122672" y="277423"/>
                </a:cubicBezTo>
                <a:lnTo>
                  <a:pt x="8372" y="163123"/>
                </a:lnTo>
                <a:cubicBezTo>
                  <a:pt x="-2791" y="151961"/>
                  <a:pt x="-2791" y="133834"/>
                  <a:pt x="8372" y="122672"/>
                </a:cubicBezTo>
                <a:cubicBezTo>
                  <a:pt x="19534" y="111509"/>
                  <a:pt x="37661" y="111509"/>
                  <a:pt x="48823" y="122672"/>
                </a:cubicBezTo>
                <a:lnTo>
                  <a:pt x="142942" y="216701"/>
                </a:lnTo>
                <a:lnTo>
                  <a:pt x="351361" y="8372"/>
                </a:lnTo>
                <a:cubicBezTo>
                  <a:pt x="362523" y="-2791"/>
                  <a:pt x="380650" y="-2791"/>
                  <a:pt x="391812" y="8372"/>
                </a:cubicBezTo>
                <a:close/>
              </a:path>
            </a:pathLst>
          </a:custGeom>
          <a:solidFill>
            <a:schemeClr val="bg1"/>
          </a:solidFill>
          <a:ln w="893" cap="flat">
            <a:noFill/>
            <a:prstDash val="solid"/>
            <a:miter/>
          </a:ln>
        </p:spPr>
        <p:txBody>
          <a:bodyPr rtlCol="0" anchor="ctr"/>
          <a:lstStyle/>
          <a:p>
            <a:endParaRPr lang="en-US"/>
          </a:p>
        </p:txBody>
      </p:sp>
    </p:spTree>
    <p:extLst>
      <p:ext uri="{BB962C8B-B14F-4D97-AF65-F5344CB8AC3E}">
        <p14:creationId xmlns:p14="http://schemas.microsoft.com/office/powerpoint/2010/main" val="1495305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8910F-1F88-EAD5-7101-FA225F2230D6}"/>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796DCF70-3242-023A-9D91-CA39FC43389C}"/>
              </a:ext>
              <a:ext uri="{C183D7F6-B498-43B3-948B-1728B52AA6E4}">
                <adec:decorative xmlns:adec="http://schemas.microsoft.com/office/drawing/2017/decorative" val="1"/>
              </a:ext>
            </a:extLst>
          </p:cNvPr>
          <p:cNvPicPr>
            <a:picLocks noChangeAspect="1"/>
          </p:cNvPicPr>
          <p:nvPr/>
        </p:nvPicPr>
        <p:blipFill>
          <a:blip r:embed="rId3"/>
          <a:srcRect l="15892" r="50392"/>
          <a:stretch>
            <a:fillRect/>
          </a:stretch>
        </p:blipFill>
        <p:spPr>
          <a:xfrm>
            <a:off x="8720254" y="0"/>
            <a:ext cx="3471746" cy="6858000"/>
          </a:xfrm>
          <a:prstGeom prst="rect">
            <a:avLst/>
          </a:prstGeom>
        </p:spPr>
      </p:pic>
      <p:sp>
        <p:nvSpPr>
          <p:cNvPr id="2" name="Title 1">
            <a:extLst>
              <a:ext uri="{FF2B5EF4-FFF2-40B4-BE49-F238E27FC236}">
                <a16:creationId xmlns:a16="http://schemas.microsoft.com/office/drawing/2014/main" id="{7ED233B8-1BA3-DD56-6028-57137054ED3D}"/>
              </a:ext>
            </a:extLst>
          </p:cNvPr>
          <p:cNvSpPr txBox="1">
            <a:spLocks noGrp="1"/>
          </p:cNvSpPr>
          <p:nvPr>
            <p:ph type="title" idx="4294967295"/>
          </p:nvPr>
        </p:nvSpPr>
        <p:spPr>
          <a:xfrm>
            <a:off x="461735" y="457863"/>
            <a:ext cx="4915808"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mj-lt"/>
                <a:ea typeface="+mn-ea"/>
                <a:cs typeface="+mn-cs"/>
              </a:rPr>
              <a:t>Unlock the next generation of clinical efficiency</a:t>
            </a:r>
          </a:p>
        </p:txBody>
      </p:sp>
      <p:sp>
        <p:nvSpPr>
          <p:cNvPr id="3" name="Rectangle: Rounded Corners 2">
            <a:extLst>
              <a:ext uri="{FF2B5EF4-FFF2-40B4-BE49-F238E27FC236}">
                <a16:creationId xmlns:a16="http://schemas.microsoft.com/office/drawing/2014/main" id="{5C9468D5-BF3F-4A10-3BF8-41E9BB64F6DC}"/>
              </a:ext>
              <a:ext uri="{C183D7F6-B498-43B3-948B-1728B52AA6E4}">
                <adec:decorative xmlns:adec="http://schemas.microsoft.com/office/drawing/2017/decorative" val="1"/>
              </a:ext>
            </a:extLst>
          </p:cNvPr>
          <p:cNvSpPr/>
          <p:nvPr/>
        </p:nvSpPr>
        <p:spPr>
          <a:xfrm>
            <a:off x="0" y="4199972"/>
            <a:ext cx="8720254" cy="2658028"/>
          </a:xfrm>
          <a:prstGeom prst="rect">
            <a:avLst/>
          </a:prstGeom>
          <a:gradFill flip="none" rotWithShape="1">
            <a:gsLst>
              <a:gs pos="100000">
                <a:schemeClr val="accent3"/>
              </a:gs>
              <a:gs pos="50985">
                <a:schemeClr val="accent2"/>
              </a:gs>
              <a:gs pos="0">
                <a:schemeClr val="accent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5" name="TextBox 4">
            <a:extLst>
              <a:ext uri="{FF2B5EF4-FFF2-40B4-BE49-F238E27FC236}">
                <a16:creationId xmlns:a16="http://schemas.microsoft.com/office/drawing/2014/main" id="{1BED28FE-24C2-44F3-576E-CCBB6A653830}"/>
              </a:ext>
            </a:extLst>
          </p:cNvPr>
          <p:cNvSpPr txBox="1"/>
          <p:nvPr/>
        </p:nvSpPr>
        <p:spPr>
          <a:xfrm>
            <a:off x="461733" y="1657112"/>
            <a:ext cx="7800657" cy="2308324"/>
          </a:xfrm>
          <a:prstGeom prst="rect">
            <a:avLst/>
          </a:prstGeom>
          <a:noFill/>
        </p:spPr>
        <p:txBody>
          <a:bodyPr wrap="square" lIns="0" tIns="0" rIns="0" bIns="0" rtlCol="0" anchor="t">
            <a:spAutoFit/>
          </a:bodyPr>
          <a:lstStyle/>
          <a:p>
            <a:pPr algn="l">
              <a:spcAft>
                <a:spcPts val="1200"/>
              </a:spcAft>
            </a:pPr>
            <a:r>
              <a:rPr lang="en-US" sz="1400" dirty="0"/>
              <a:t>Together, Dynamic Software Solutions and Microsoft bring a unified approach to solving the complex needs healthcare organizations face today, powered by </a:t>
            </a:r>
            <a:r>
              <a:rPr lang="en-US" sz="1400" b="1" dirty="0"/>
              <a:t>trusted, secure, and scalable technology</a:t>
            </a:r>
            <a:r>
              <a:rPr lang="en-US" sz="1400" dirty="0"/>
              <a:t> built for healthcare. Organizations can safeguard data, meet evolving regulatory requirements, and provide centralized administration for enterprise-wide control by taking advantage of a solution built on the Microsoft </a:t>
            </a:r>
            <a:r>
              <a:rPr lang="en-US" sz="1400" b="1" dirty="0"/>
              <a:t>security and trust principles. </a:t>
            </a:r>
          </a:p>
          <a:p>
            <a:pPr algn="l">
              <a:spcAft>
                <a:spcPts val="1200"/>
              </a:spcAft>
            </a:pPr>
            <a:r>
              <a:rPr lang="en-US" sz="1400" dirty="0"/>
              <a:t>As healthcare evolves, intelligent automation will play a critical role in ensuring organizations meet growing demands with resilience, efficiency, and compassion. Dragon Copilot delivers the solution needed to meet these needs and drive </a:t>
            </a:r>
            <a:r>
              <a:rPr lang="en-US" sz="1400" b="1" dirty="0"/>
              <a:t>measurables results</a:t>
            </a:r>
            <a:r>
              <a:rPr lang="en-US" sz="1400" dirty="0"/>
              <a:t> by</a:t>
            </a:r>
            <a:r>
              <a:rPr lang="en-US" sz="1400" b="1" dirty="0"/>
              <a:t> reducing administrative burden, accelerating decision-making, and enhancing clinician well-being and patient experience </a:t>
            </a:r>
            <a:r>
              <a:rPr lang="en-US" sz="1400" dirty="0"/>
              <a:t>to strengthen operational and financial performance across the care lifecycle.</a:t>
            </a:r>
          </a:p>
        </p:txBody>
      </p:sp>
      <p:sp>
        <p:nvSpPr>
          <p:cNvPr id="8" name="TextBox 7">
            <a:extLst>
              <a:ext uri="{FF2B5EF4-FFF2-40B4-BE49-F238E27FC236}">
                <a16:creationId xmlns:a16="http://schemas.microsoft.com/office/drawing/2014/main" id="{803296A9-C61C-EB82-A3D7-1A40176B5C21}"/>
              </a:ext>
            </a:extLst>
          </p:cNvPr>
          <p:cNvSpPr txBox="1"/>
          <p:nvPr/>
        </p:nvSpPr>
        <p:spPr>
          <a:xfrm>
            <a:off x="461734" y="4487461"/>
            <a:ext cx="6160408" cy="230832"/>
          </a:xfrm>
          <a:prstGeom prst="rect">
            <a:avLst/>
          </a:prstGeom>
          <a:noFill/>
        </p:spPr>
        <p:txBody>
          <a:bodyPr wrap="square" lIns="0" tIns="0" rIns="0" bIns="0" rtlCol="0">
            <a:spAutoFit/>
          </a:bodyPr>
          <a:lstStyle/>
          <a:p>
            <a:pPr algn="l">
              <a:lnSpc>
                <a:spcPts val="1800"/>
              </a:lnSpc>
              <a:spcAft>
                <a:spcPts val="600"/>
              </a:spcAft>
            </a:pPr>
            <a:r>
              <a:rPr lang="en-US" sz="1600">
                <a:solidFill>
                  <a:schemeClr val="bg1"/>
                </a:solidFill>
              </a:rPr>
              <a:t>Ready to explore Dragon Copilot for your healthcare organization?</a:t>
            </a:r>
          </a:p>
        </p:txBody>
      </p:sp>
      <p:grpSp>
        <p:nvGrpSpPr>
          <p:cNvPr id="20" name="Group 19">
            <a:extLst>
              <a:ext uri="{FF2B5EF4-FFF2-40B4-BE49-F238E27FC236}">
                <a16:creationId xmlns:a16="http://schemas.microsoft.com/office/drawing/2014/main" id="{E75A134F-7399-6337-E8B2-4DFB40121617}"/>
              </a:ext>
              <a:ext uri="{C183D7F6-B498-43B3-948B-1728B52AA6E4}">
                <adec:decorative xmlns:adec="http://schemas.microsoft.com/office/drawing/2017/decorative" val="1"/>
              </a:ext>
            </a:extLst>
          </p:cNvPr>
          <p:cNvGrpSpPr/>
          <p:nvPr/>
        </p:nvGrpSpPr>
        <p:grpSpPr>
          <a:xfrm>
            <a:off x="457200" y="6035060"/>
            <a:ext cx="1604175" cy="457200"/>
            <a:chOff x="457200" y="6035060"/>
            <a:chExt cx="1604175" cy="457200"/>
          </a:xfrm>
        </p:grpSpPr>
        <p:sp>
          <p:nvSpPr>
            <p:cNvPr id="22" name="Rounded Rectangle 21">
              <a:extLst>
                <a:ext uri="{FF2B5EF4-FFF2-40B4-BE49-F238E27FC236}">
                  <a16:creationId xmlns:a16="http://schemas.microsoft.com/office/drawing/2014/main" id="{2F8EFD08-1133-B292-9963-226769094283}"/>
                </a:ext>
              </a:extLst>
            </p:cNvPr>
            <p:cNvSpPr/>
            <p:nvPr/>
          </p:nvSpPr>
          <p:spPr>
            <a:xfrm>
              <a:off x="457201" y="6035060"/>
              <a:ext cx="1604174" cy="457200"/>
            </a:xfrm>
            <a:prstGeom prst="roundRect">
              <a:avLst>
                <a:gd name="adj" fmla="val 18105"/>
              </a:avLst>
            </a:prstGeom>
            <a:gradFill flip="none" rotWithShape="1">
              <a:gsLst>
                <a:gs pos="100000">
                  <a:schemeClr val="accent4"/>
                </a:gs>
                <a:gs pos="0">
                  <a:schemeClr val="accent5"/>
                </a:gs>
              </a:gsLst>
              <a:lin ang="108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45BD256-351E-AC7E-D589-4492B9AFC813}"/>
                </a:ext>
              </a:extLst>
            </p:cNvPr>
            <p:cNvGrpSpPr/>
            <p:nvPr/>
          </p:nvGrpSpPr>
          <p:grpSpPr>
            <a:xfrm>
              <a:off x="457200" y="6035060"/>
              <a:ext cx="457200" cy="457200"/>
              <a:chOff x="0" y="6400800"/>
              <a:chExt cx="457200" cy="457200"/>
            </a:xfrm>
          </p:grpSpPr>
          <p:sp>
            <p:nvSpPr>
              <p:cNvPr id="30" name="Rounded Rectangle 29">
                <a:hlinkClick r:id="" action="ppaction://hlinkshowjump?jump=firstslide"/>
                <a:extLst>
                  <a:ext uri="{FF2B5EF4-FFF2-40B4-BE49-F238E27FC236}">
                    <a16:creationId xmlns:a16="http://schemas.microsoft.com/office/drawing/2014/main" id="{B0514F8E-A533-2BAA-7B8D-A62D11505445}"/>
                  </a:ext>
                </a:extLst>
              </p:cNvPr>
              <p:cNvSpPr>
                <a:spLocks noChangeAspect="1"/>
              </p:cNvSpPr>
              <p:nvPr/>
            </p:nvSpPr>
            <p:spPr>
              <a:xfrm>
                <a:off x="0" y="6400800"/>
                <a:ext cx="457200" cy="457200"/>
              </a:xfrm>
              <a:prstGeom prst="roundRect">
                <a:avLst/>
              </a:prstGeom>
              <a:solidFill>
                <a:schemeClr val="accent4"/>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raphic 6">
                <a:hlinkClick r:id="" action="ppaction://hlinkshowjump?jump=firstslide"/>
                <a:extLst>
                  <a:ext uri="{FF2B5EF4-FFF2-40B4-BE49-F238E27FC236}">
                    <a16:creationId xmlns:a16="http://schemas.microsoft.com/office/drawing/2014/main" id="{D067A6DE-46F5-30B1-9CCF-52D6849DBD44}"/>
                  </a:ext>
                </a:extLst>
              </p:cNvPr>
              <p:cNvSpPr/>
              <p:nvPr/>
            </p:nvSpPr>
            <p:spPr>
              <a:xfrm>
                <a:off x="114339" y="6527800"/>
                <a:ext cx="228540" cy="203239"/>
              </a:xfrm>
              <a:custGeom>
                <a:avLst/>
                <a:gdLst>
                  <a:gd name="connsiteX0" fmla="*/ 228481 w 228540"/>
                  <a:gd name="connsiteY0" fmla="*/ 101402 h 203239"/>
                  <a:gd name="connsiteX1" fmla="*/ 215781 w 228540"/>
                  <a:gd name="connsiteY1" fmla="*/ 114141 h 203239"/>
                  <a:gd name="connsiteX2" fmla="*/ 203081 w 228540"/>
                  <a:gd name="connsiteY2" fmla="*/ 114141 h 203239"/>
                  <a:gd name="connsiteX3" fmla="*/ 203359 w 228540"/>
                  <a:gd name="connsiteY3" fmla="*/ 177721 h 203239"/>
                  <a:gd name="connsiteX4" fmla="*/ 203160 w 228540"/>
                  <a:gd name="connsiteY4" fmla="*/ 180935 h 203239"/>
                  <a:gd name="connsiteX5" fmla="*/ 203160 w 228540"/>
                  <a:gd name="connsiteY5" fmla="*/ 187365 h 203239"/>
                  <a:gd name="connsiteX6" fmla="*/ 187285 w 228540"/>
                  <a:gd name="connsiteY6" fmla="*/ 203240 h 203239"/>
                  <a:gd name="connsiteX7" fmla="*/ 180935 w 228540"/>
                  <a:gd name="connsiteY7" fmla="*/ 203240 h 203239"/>
                  <a:gd name="connsiteX8" fmla="*/ 179626 w 228540"/>
                  <a:gd name="connsiteY8" fmla="*/ 203200 h 203239"/>
                  <a:gd name="connsiteX9" fmla="*/ 177959 w 228540"/>
                  <a:gd name="connsiteY9" fmla="*/ 203240 h 203239"/>
                  <a:gd name="connsiteX10" fmla="*/ 165060 w 228540"/>
                  <a:gd name="connsiteY10" fmla="*/ 203200 h 203239"/>
                  <a:gd name="connsiteX11" fmla="*/ 155535 w 228540"/>
                  <a:gd name="connsiteY11" fmla="*/ 203200 h 203239"/>
                  <a:gd name="connsiteX12" fmla="*/ 139660 w 228540"/>
                  <a:gd name="connsiteY12" fmla="*/ 187325 h 203239"/>
                  <a:gd name="connsiteX13" fmla="*/ 139660 w 228540"/>
                  <a:gd name="connsiteY13" fmla="*/ 177800 h 203239"/>
                  <a:gd name="connsiteX14" fmla="*/ 139660 w 228540"/>
                  <a:gd name="connsiteY14" fmla="*/ 152400 h 203239"/>
                  <a:gd name="connsiteX15" fmla="*/ 126960 w 228540"/>
                  <a:gd name="connsiteY15" fmla="*/ 139700 h 203239"/>
                  <a:gd name="connsiteX16" fmla="*/ 101560 w 228540"/>
                  <a:gd name="connsiteY16" fmla="*/ 139700 h 203239"/>
                  <a:gd name="connsiteX17" fmla="*/ 88860 w 228540"/>
                  <a:gd name="connsiteY17" fmla="*/ 152400 h 203239"/>
                  <a:gd name="connsiteX18" fmla="*/ 88860 w 228540"/>
                  <a:gd name="connsiteY18" fmla="*/ 177800 h 203239"/>
                  <a:gd name="connsiteX19" fmla="*/ 88860 w 228540"/>
                  <a:gd name="connsiteY19" fmla="*/ 187325 h 203239"/>
                  <a:gd name="connsiteX20" fmla="*/ 72985 w 228540"/>
                  <a:gd name="connsiteY20" fmla="*/ 203200 h 203239"/>
                  <a:gd name="connsiteX21" fmla="*/ 63460 w 228540"/>
                  <a:gd name="connsiteY21" fmla="*/ 203200 h 203239"/>
                  <a:gd name="connsiteX22" fmla="*/ 50800 w 228540"/>
                  <a:gd name="connsiteY22" fmla="*/ 203200 h 203239"/>
                  <a:gd name="connsiteX23" fmla="*/ 49014 w 228540"/>
                  <a:gd name="connsiteY23" fmla="*/ 203121 h 203239"/>
                  <a:gd name="connsiteX24" fmla="*/ 47585 w 228540"/>
                  <a:gd name="connsiteY24" fmla="*/ 203200 h 203239"/>
                  <a:gd name="connsiteX25" fmla="*/ 41235 w 228540"/>
                  <a:gd name="connsiteY25" fmla="*/ 203200 h 203239"/>
                  <a:gd name="connsiteX26" fmla="*/ 25360 w 228540"/>
                  <a:gd name="connsiteY26" fmla="*/ 187325 h 203239"/>
                  <a:gd name="connsiteX27" fmla="*/ 25360 w 228540"/>
                  <a:gd name="connsiteY27" fmla="*/ 142875 h 203239"/>
                  <a:gd name="connsiteX28" fmla="*/ 25400 w 228540"/>
                  <a:gd name="connsiteY28" fmla="*/ 141764 h 203239"/>
                  <a:gd name="connsiteX29" fmla="*/ 25400 w 228540"/>
                  <a:gd name="connsiteY29" fmla="*/ 114102 h 203239"/>
                  <a:gd name="connsiteX30" fmla="*/ 12700 w 228540"/>
                  <a:gd name="connsiteY30" fmla="*/ 114102 h 203239"/>
                  <a:gd name="connsiteX31" fmla="*/ 0 w 228540"/>
                  <a:gd name="connsiteY31" fmla="*/ 101362 h 203239"/>
                  <a:gd name="connsiteX32" fmla="*/ 3969 w 228540"/>
                  <a:gd name="connsiteY32" fmla="*/ 91837 h 203239"/>
                  <a:gd name="connsiteX33" fmla="*/ 105688 w 228540"/>
                  <a:gd name="connsiteY33" fmla="*/ 3175 h 203239"/>
                  <a:gd name="connsiteX34" fmla="*/ 114419 w 228540"/>
                  <a:gd name="connsiteY34" fmla="*/ 0 h 203239"/>
                  <a:gd name="connsiteX35" fmla="*/ 122753 w 228540"/>
                  <a:gd name="connsiteY35" fmla="*/ 2778 h 203239"/>
                  <a:gd name="connsiteX36" fmla="*/ 224115 w 228540"/>
                  <a:gd name="connsiteY36" fmla="*/ 91877 h 203239"/>
                  <a:gd name="connsiteX37" fmla="*/ 228481 w 228540"/>
                  <a:gd name="connsiteY37" fmla="*/ 101402 h 20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8540" h="203239">
                    <a:moveTo>
                      <a:pt x="228481" y="101402"/>
                    </a:moveTo>
                    <a:cubicBezTo>
                      <a:pt x="228481" y="108545"/>
                      <a:pt x="222528" y="114141"/>
                      <a:pt x="215781" y="114141"/>
                    </a:cubicBezTo>
                    <a:lnTo>
                      <a:pt x="203081" y="114141"/>
                    </a:lnTo>
                    <a:lnTo>
                      <a:pt x="203359" y="177721"/>
                    </a:lnTo>
                    <a:cubicBezTo>
                      <a:pt x="203359" y="178792"/>
                      <a:pt x="203279" y="179864"/>
                      <a:pt x="203160" y="180935"/>
                    </a:cubicBezTo>
                    <a:lnTo>
                      <a:pt x="203160" y="187365"/>
                    </a:lnTo>
                    <a:cubicBezTo>
                      <a:pt x="203160" y="196136"/>
                      <a:pt x="196056" y="203240"/>
                      <a:pt x="187285" y="203240"/>
                    </a:cubicBezTo>
                    <a:lnTo>
                      <a:pt x="180935" y="203240"/>
                    </a:lnTo>
                    <a:cubicBezTo>
                      <a:pt x="180499" y="203240"/>
                      <a:pt x="180062" y="203240"/>
                      <a:pt x="179626" y="203200"/>
                    </a:cubicBezTo>
                    <a:cubicBezTo>
                      <a:pt x="179070" y="203240"/>
                      <a:pt x="178514" y="203240"/>
                      <a:pt x="177959" y="203240"/>
                    </a:cubicBezTo>
                    <a:lnTo>
                      <a:pt x="165060" y="203200"/>
                    </a:lnTo>
                    <a:lnTo>
                      <a:pt x="155535" y="203200"/>
                    </a:lnTo>
                    <a:cubicBezTo>
                      <a:pt x="146764" y="203200"/>
                      <a:pt x="139660" y="196096"/>
                      <a:pt x="139660" y="187325"/>
                    </a:cubicBezTo>
                    <a:lnTo>
                      <a:pt x="139660" y="177800"/>
                    </a:lnTo>
                    <a:lnTo>
                      <a:pt x="139660" y="152400"/>
                    </a:lnTo>
                    <a:cubicBezTo>
                      <a:pt x="139660" y="145375"/>
                      <a:pt x="133985" y="139700"/>
                      <a:pt x="126960" y="139700"/>
                    </a:cubicBezTo>
                    <a:lnTo>
                      <a:pt x="101560" y="139700"/>
                    </a:lnTo>
                    <a:cubicBezTo>
                      <a:pt x="94536" y="139700"/>
                      <a:pt x="88860" y="145375"/>
                      <a:pt x="88860" y="152400"/>
                    </a:cubicBezTo>
                    <a:lnTo>
                      <a:pt x="88860" y="177800"/>
                    </a:lnTo>
                    <a:lnTo>
                      <a:pt x="88860" y="187325"/>
                    </a:lnTo>
                    <a:cubicBezTo>
                      <a:pt x="88860" y="196096"/>
                      <a:pt x="81756" y="203200"/>
                      <a:pt x="72985" y="203200"/>
                    </a:cubicBezTo>
                    <a:lnTo>
                      <a:pt x="63460" y="203200"/>
                    </a:lnTo>
                    <a:lnTo>
                      <a:pt x="50800" y="203200"/>
                    </a:lnTo>
                    <a:cubicBezTo>
                      <a:pt x="50205" y="203200"/>
                      <a:pt x="49609" y="203160"/>
                      <a:pt x="49014" y="203121"/>
                    </a:cubicBezTo>
                    <a:cubicBezTo>
                      <a:pt x="48538" y="203160"/>
                      <a:pt x="48062" y="203200"/>
                      <a:pt x="47585" y="203200"/>
                    </a:cubicBezTo>
                    <a:lnTo>
                      <a:pt x="41235" y="203200"/>
                    </a:lnTo>
                    <a:cubicBezTo>
                      <a:pt x="32464" y="203200"/>
                      <a:pt x="25360" y="196096"/>
                      <a:pt x="25360" y="187325"/>
                    </a:cubicBezTo>
                    <a:lnTo>
                      <a:pt x="25360" y="142875"/>
                    </a:lnTo>
                    <a:cubicBezTo>
                      <a:pt x="25360" y="142518"/>
                      <a:pt x="25360" y="142121"/>
                      <a:pt x="25400" y="141764"/>
                    </a:cubicBezTo>
                    <a:lnTo>
                      <a:pt x="25400" y="114102"/>
                    </a:lnTo>
                    <a:lnTo>
                      <a:pt x="12700" y="114102"/>
                    </a:lnTo>
                    <a:cubicBezTo>
                      <a:pt x="5556" y="114102"/>
                      <a:pt x="0" y="108545"/>
                      <a:pt x="0" y="101362"/>
                    </a:cubicBezTo>
                    <a:cubicBezTo>
                      <a:pt x="0" y="97790"/>
                      <a:pt x="1191" y="94615"/>
                      <a:pt x="3969" y="91837"/>
                    </a:cubicBezTo>
                    <a:lnTo>
                      <a:pt x="105688" y="3175"/>
                    </a:lnTo>
                    <a:cubicBezTo>
                      <a:pt x="108466" y="397"/>
                      <a:pt x="111641" y="0"/>
                      <a:pt x="114419" y="0"/>
                    </a:cubicBezTo>
                    <a:cubicBezTo>
                      <a:pt x="117197" y="0"/>
                      <a:pt x="120372" y="794"/>
                      <a:pt x="122753" y="2778"/>
                    </a:cubicBezTo>
                    <a:lnTo>
                      <a:pt x="224115" y="91877"/>
                    </a:lnTo>
                    <a:cubicBezTo>
                      <a:pt x="227290" y="94655"/>
                      <a:pt x="228878" y="97830"/>
                      <a:pt x="228481" y="101402"/>
                    </a:cubicBezTo>
                    <a:close/>
                  </a:path>
                </a:pathLst>
              </a:custGeom>
              <a:solidFill>
                <a:schemeClr val="tx2"/>
              </a:solidFill>
              <a:ln w="397" cap="flat">
                <a:noFill/>
                <a:prstDash val="solid"/>
                <a:miter/>
              </a:ln>
            </p:spPr>
            <p:txBody>
              <a:bodyPr rtlCol="0" anchor="ctr"/>
              <a:lstStyle/>
              <a:p>
                <a:endParaRPr lang="en-US">
                  <a:solidFill>
                    <a:schemeClr val="accent1"/>
                  </a:solidFill>
                </a:endParaRPr>
              </a:p>
            </p:txBody>
          </p:sp>
        </p:grpSp>
        <p:sp>
          <p:nvSpPr>
            <p:cNvPr id="27" name="Rounded Rectangle 26">
              <a:extLst>
                <a:ext uri="{FF2B5EF4-FFF2-40B4-BE49-F238E27FC236}">
                  <a16:creationId xmlns:a16="http://schemas.microsoft.com/office/drawing/2014/main" id="{C4007E8A-5BC0-981B-5E51-3243F1EA0824}"/>
                </a:ext>
              </a:extLst>
            </p:cNvPr>
            <p:cNvSpPr>
              <a:spLocks noChangeAspect="1"/>
            </p:cNvSpPr>
            <p:nvPr/>
          </p:nvSpPr>
          <p:spPr>
            <a:xfrm>
              <a:off x="1604175" y="6035060"/>
              <a:ext cx="457200" cy="457200"/>
            </a:xfrm>
            <a:prstGeom prst="roundRect">
              <a:avLst/>
            </a:prstGeom>
            <a:solidFill>
              <a:schemeClr val="accent5"/>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fld id="{8599EA69-91A1-F946-AAC6-25C0A7432F3F}" type="slidenum">
                <a:rPr lang="en-US" sz="1000" smtClean="0">
                  <a:solidFill>
                    <a:schemeClr val="tx1"/>
                  </a:solidFill>
                </a:rPr>
                <a:t>9</a:t>
              </a:fld>
              <a:endParaRPr lang="en-US" sz="1000">
                <a:solidFill>
                  <a:schemeClr val="tx1"/>
                </a:solidFill>
              </a:endParaRPr>
            </a:p>
          </p:txBody>
        </p:sp>
      </p:grpSp>
      <p:sp>
        <p:nvSpPr>
          <p:cNvPr id="33" name="TextBox 32">
            <a:hlinkClick r:id="" action="ppaction://hlinkshowjump?jump=previousslide"/>
            <a:extLst>
              <a:ext uri="{FF2B5EF4-FFF2-40B4-BE49-F238E27FC236}">
                <a16:creationId xmlns:a16="http://schemas.microsoft.com/office/drawing/2014/main" id="{ACFE7AA1-48BA-7BA4-2574-7AB7A1F7AA7D}"/>
              </a:ext>
              <a:ext uri="{C183D7F6-B498-43B3-948B-1728B52AA6E4}">
                <adec:decorative xmlns:adec="http://schemas.microsoft.com/office/drawing/2017/decorative" val="1"/>
              </a:ext>
            </a:extLst>
          </p:cNvPr>
          <p:cNvSpPr txBox="1"/>
          <p:nvPr/>
        </p:nvSpPr>
        <p:spPr>
          <a:xfrm>
            <a:off x="1102995" y="6186716"/>
            <a:ext cx="312586" cy="153888"/>
          </a:xfrm>
          <a:prstGeom prst="rect">
            <a:avLst/>
          </a:prstGeom>
          <a:noFill/>
        </p:spPr>
        <p:txBody>
          <a:bodyPr wrap="none" lIns="0" tIns="0" rIns="0" bIns="0" rtlCol="0">
            <a:spAutoFit/>
          </a:bodyPr>
          <a:lstStyle/>
          <a:p>
            <a:pPr algn="ctr"/>
            <a:r>
              <a:rPr lang="en-US" sz="1000"/>
              <a:t>BACK</a:t>
            </a:r>
          </a:p>
        </p:txBody>
      </p:sp>
      <p:sp>
        <p:nvSpPr>
          <p:cNvPr id="7" name="Rounded Rectangle 6">
            <a:extLst>
              <a:ext uri="{FF2B5EF4-FFF2-40B4-BE49-F238E27FC236}">
                <a16:creationId xmlns:a16="http://schemas.microsoft.com/office/drawing/2014/main" id="{17E6F1F5-E9AE-42BB-B887-0280FCF4D17C}"/>
              </a:ext>
            </a:extLst>
          </p:cNvPr>
          <p:cNvSpPr/>
          <p:nvPr/>
        </p:nvSpPr>
        <p:spPr>
          <a:xfrm>
            <a:off x="406311" y="4775932"/>
            <a:ext cx="1426464" cy="4597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r>
              <a:rPr lang="en-US" sz="1600" dirty="0">
                <a:solidFill>
                  <a:srgbClr val="0C1A27"/>
                </a:solidFill>
                <a:latin typeface="Aptos" panose="02110004020202020204"/>
                <a:hlinkClick r:id="rId4"/>
              </a:rPr>
              <a:t>Contact Us</a:t>
            </a:r>
            <a:endParaRPr lang="en-US" sz="1600" b="0" i="0" u="none" strike="noStrike" kern="1200" cap="none" spc="0" normalizeH="0" baseline="0" noProof="0" dirty="0">
              <a:ln>
                <a:noFill/>
              </a:ln>
              <a:solidFill>
                <a:srgbClr val="0C1A27"/>
              </a:solidFill>
              <a:effectLst/>
              <a:uLnTx/>
              <a:uFillTx/>
              <a:latin typeface="Aptos" panose="02110004020202020204"/>
            </a:endParaRPr>
          </a:p>
        </p:txBody>
      </p:sp>
      <p:sp>
        <p:nvSpPr>
          <p:cNvPr id="4" name="Rounded Rectangle 6">
            <a:extLst>
              <a:ext uri="{FF2B5EF4-FFF2-40B4-BE49-F238E27FC236}">
                <a16:creationId xmlns:a16="http://schemas.microsoft.com/office/drawing/2014/main" id="{2AFD8378-E68C-6F11-6660-A3672B3B8E0E}"/>
              </a:ext>
            </a:extLst>
          </p:cNvPr>
          <p:cNvSpPr/>
          <p:nvPr/>
        </p:nvSpPr>
        <p:spPr>
          <a:xfrm>
            <a:off x="2396654" y="4775932"/>
            <a:ext cx="1919313" cy="4597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r>
              <a:rPr lang="en-US" sz="1600" b="0" i="0" u="none" strike="noStrike" kern="1200" cap="none" spc="0" normalizeH="0" baseline="0" noProof="0" dirty="0">
                <a:ln>
                  <a:noFill/>
                </a:ln>
                <a:solidFill>
                  <a:srgbClr val="0C1A27"/>
                </a:solidFill>
                <a:effectLst/>
                <a:uLnTx/>
                <a:uFillTx/>
                <a:latin typeface="Aptos" panose="02110004020202020204"/>
                <a:hlinkClick r:id="rId5"/>
              </a:rPr>
              <a:t>Online Demo</a:t>
            </a:r>
            <a:endParaRPr lang="en-US" sz="1600" b="0" i="0" u="none" strike="noStrike" kern="1200" cap="none" spc="0" normalizeH="0" baseline="0" noProof="0" dirty="0">
              <a:ln>
                <a:noFill/>
              </a:ln>
              <a:solidFill>
                <a:srgbClr val="0C1A27"/>
              </a:solidFill>
              <a:effectLst/>
              <a:uLnTx/>
              <a:uFillTx/>
              <a:latin typeface="Aptos" panose="02110004020202020204"/>
            </a:endParaRPr>
          </a:p>
        </p:txBody>
      </p:sp>
      <p:sp>
        <p:nvSpPr>
          <p:cNvPr id="10" name="Rounded Rectangle 6">
            <a:extLst>
              <a:ext uri="{FF2B5EF4-FFF2-40B4-BE49-F238E27FC236}">
                <a16:creationId xmlns:a16="http://schemas.microsoft.com/office/drawing/2014/main" id="{E48FAB2D-BAC2-7D72-95A9-54074D3EC49D}"/>
              </a:ext>
            </a:extLst>
          </p:cNvPr>
          <p:cNvSpPr/>
          <p:nvPr/>
        </p:nvSpPr>
        <p:spPr>
          <a:xfrm>
            <a:off x="5008790" y="4775932"/>
            <a:ext cx="1919313" cy="4597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sp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r>
              <a:rPr lang="en-US" sz="1600" b="0" i="0" u="none" strike="noStrike" kern="1200" cap="none" spc="0" normalizeH="0" baseline="0" noProof="0" dirty="0">
                <a:ln>
                  <a:noFill/>
                </a:ln>
                <a:solidFill>
                  <a:srgbClr val="0C1A27"/>
                </a:solidFill>
                <a:effectLst/>
                <a:uLnTx/>
                <a:uFillTx/>
                <a:latin typeface="Aptos" panose="02110004020202020204"/>
                <a:hlinkClick r:id="rId6"/>
              </a:rPr>
              <a:t>Copilot Solutions</a:t>
            </a:r>
            <a:endParaRPr lang="en-US" sz="1600" b="0" i="0" u="none" strike="noStrike" kern="1200" cap="none" spc="0" normalizeH="0" baseline="0" noProof="0" dirty="0">
              <a:ln>
                <a:noFill/>
              </a:ln>
              <a:solidFill>
                <a:srgbClr val="0C1A27"/>
              </a:solidFill>
              <a:effectLst/>
              <a:uLnTx/>
              <a:uFillTx/>
              <a:latin typeface="Aptos" panose="02110004020202020204"/>
            </a:endParaRPr>
          </a:p>
        </p:txBody>
      </p:sp>
    </p:spTree>
    <p:extLst>
      <p:ext uri="{BB962C8B-B14F-4D97-AF65-F5344CB8AC3E}">
        <p14:creationId xmlns:p14="http://schemas.microsoft.com/office/powerpoint/2010/main" val="1303936744"/>
      </p:ext>
    </p:extLst>
  </p:cSld>
  <p:clrMapOvr>
    <a:masterClrMapping/>
  </p:clrMapOvr>
</p:sld>
</file>

<file path=ppt/theme/theme1.xml><?xml version="1.0" encoding="utf-8"?>
<a:theme xmlns:a="http://schemas.openxmlformats.org/drawingml/2006/main" name="Dragon Copilot Theme">
  <a:themeElements>
    <a:clrScheme name="Dragon Copilot Theme 1">
      <a:dk1>
        <a:srgbClr val="0C1A27"/>
      </a:dk1>
      <a:lt1>
        <a:srgbClr val="FFFFFF"/>
      </a:lt1>
      <a:dk2>
        <a:srgbClr val="4F1479"/>
      </a:dk2>
      <a:lt2>
        <a:srgbClr val="ECEFF0"/>
      </a:lt2>
      <a:accent1>
        <a:srgbClr val="2F3DA9"/>
      </a:accent1>
      <a:accent2>
        <a:srgbClr val="6C19B3"/>
      </a:accent2>
      <a:accent3>
        <a:srgbClr val="B12F92"/>
      </a:accent3>
      <a:accent4>
        <a:srgbClr val="D7F0FD"/>
      </a:accent4>
      <a:accent5>
        <a:srgbClr val="E5DEFF"/>
      </a:accent5>
      <a:accent6>
        <a:srgbClr val="FFF1E6"/>
      </a:accent6>
      <a:hlink>
        <a:srgbClr val="4B7FF9"/>
      </a:hlink>
      <a:folHlink>
        <a:srgbClr val="3E55F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ragon Copilot Theme" id="{82E2CC45-93E4-174D-87B0-DA89C35AEA2A}" vid="{77ED62E8-2251-2D4F-B51F-8685E18FFA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humbnail xmlns="a7384ce8-a2ad-4061-818a-88bf72b6eefd" xsi:nil="true"/>
    <Dateapproved xmlns="a7384ce8-a2ad-4061-818a-88bf72b6eefd" xsi:nil="true"/>
    <modifiedby xmlns="a7384ce8-a2ad-4061-818a-88bf72b6eefd" xsi:nil="true"/>
    <Image xmlns="a7384ce8-a2ad-4061-818a-88bf72b6eefd" xsi:nil="true"/>
    <TranslatedLang xmlns="a7384ce8-a2ad-4061-818a-88bf72b6eefd" xsi:nil="true"/>
    <_ip_UnifiedCompliancePolicyUIAction xmlns="http://schemas.microsoft.com/sharepoint/v3" xsi:nil="true"/>
    <_ip_UnifiedCompliancePolicyProperties xmlns="http://schemas.microsoft.com/sharepoint/v3" xsi:nil="true"/>
    <lcf76f155ced4ddcb4097134ff3c332f xmlns="a7384ce8-a2ad-4061-818a-88bf72b6eefd">
      <Terms xmlns="http://schemas.microsoft.com/office/infopath/2007/PartnerControls"/>
    </lcf76f155ced4ddcb4097134ff3c332f>
    <TaxCatchAll xmlns="254ab26a-04f6-42f5-9555-e3c9fb1706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743FB91453AB4DB8662F2E12DC3E10" ma:contentTypeVersion="28" ma:contentTypeDescription="Create a new document." ma:contentTypeScope="" ma:versionID="4e90a859c23c25288e81f9f84e276223">
  <xsd:schema xmlns:xsd="http://www.w3.org/2001/XMLSchema" xmlns:xs="http://www.w3.org/2001/XMLSchema" xmlns:p="http://schemas.microsoft.com/office/2006/metadata/properties" xmlns:ns1="http://schemas.microsoft.com/sharepoint/v3" xmlns:ns2="a7384ce8-a2ad-4061-818a-88bf72b6eefd" xmlns:ns3="254ab26a-04f6-42f5-9555-e3c9fb1706a1" targetNamespace="http://schemas.microsoft.com/office/2006/metadata/properties" ma:root="true" ma:fieldsID="f2cfe808d31a879013e49d5ec1876ef3" ns1:_="" ns2:_="" ns3:_="">
    <xsd:import namespace="http://schemas.microsoft.com/sharepoint/v3"/>
    <xsd:import namespace="a7384ce8-a2ad-4061-818a-88bf72b6eefd"/>
    <xsd:import namespace="254ab26a-04f6-42f5-9555-e3c9fb170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oc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Dateapproved" minOccurs="0"/>
                <xsd:element ref="ns2:Thumbnail" minOccurs="0"/>
                <xsd:element ref="ns2:MediaServiceObjectDetectorVersions" minOccurs="0"/>
                <xsd:element ref="ns2:MediaServiceSystemTags" minOccurs="0"/>
                <xsd:element ref="ns2:Image" minOccurs="0"/>
                <xsd:element ref="ns2:modifiedby" minOccurs="0"/>
                <xsd:element ref="ns2:TranslatedLang"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84ce8-a2ad-4061-818a-88bf72b6e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Dateapproved" ma:index="25" nillable="true" ma:displayName="Notes" ma:description="Enter date approved here" ma:format="Dropdown" ma:internalName="Dateapproved">
      <xsd:simpleType>
        <xsd:restriction base="dms:Note">
          <xsd:maxLength value="255"/>
        </xsd:restriction>
      </xsd:simpleType>
    </xsd:element>
    <xsd:element name="Thumbnail" ma:index="26" nillable="true" ma:displayName="Thumbnail" ma:format="Thumbnail" ma:internalName="Thumbnail">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Image" ma:index="29" nillable="true" ma:displayName="Image" ma:format="Thumbnail" ma:internalName="Image">
      <xsd:simpleType>
        <xsd:restriction base="dms:Unknown"/>
      </xsd:simpleType>
    </xsd:element>
    <xsd:element name="modifiedby" ma:index="30" nillable="true" ma:displayName="modified by" ma:format="DateOnly" ma:internalName="modifiedby">
      <xsd:simpleType>
        <xsd:restriction base="dms:DateTime"/>
      </xsd:simpleType>
    </xsd:element>
    <xsd:element name="TranslatedLang" ma:index="31" nillable="true" ma:displayName="Translated Language" ma:internalName="TranslatedLang">
      <xsd:simpleType>
        <xsd:restriction base="dms:Text"/>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4ab26a-04f6-42f5-9555-e3c9fb1706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da739f-6e84-4682-ab84-dba308ad8f6a}" ma:internalName="TaxCatchAll" ma:showField="CatchAllData" ma:web="254ab26a-04f6-42f5-9555-e3c9fb170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4F9FB9-17B7-44A6-857E-465548535D88}">
  <ds:schemaRefs>
    <ds:schemaRef ds:uri="http://purl.org/dc/terms/"/>
    <ds:schemaRef ds:uri="254ab26a-04f6-42f5-9555-e3c9fb1706a1"/>
    <ds:schemaRef ds:uri="a7384ce8-a2ad-4061-818a-88bf72b6eefd"/>
    <ds:schemaRef ds:uri="http://purl.org/dc/dcmitype/"/>
    <ds:schemaRef ds:uri="http://schemas.microsoft.com/sharepoint/v3"/>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171CF3B-B36D-47E0-91DE-5F51E14D80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384ce8-a2ad-4061-818a-88bf72b6eefd"/>
    <ds:schemaRef ds:uri="254ab26a-04f6-42f5-9555-e3c9fb1706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321F9F-0B8A-4CE4-8763-0E7788A76769}">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950</TotalTime>
  <Words>1391</Words>
  <Application>Microsoft Office PowerPoint</Application>
  <PresentationFormat>Widescreen</PresentationFormat>
  <Paragraphs>107</Paragraphs>
  <Slides>9</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Aptos Display</vt:lpstr>
      <vt:lpstr>Arial</vt:lpstr>
      <vt:lpstr>Dragon Copilot Theme</vt:lpstr>
      <vt:lpstr>Elevate care delivery with Microsoft Dragon Copilot</vt:lpstr>
      <vt:lpstr>Administrative complexity is undermining care and clinicians need relief</vt:lpstr>
      <vt:lpstr>Dragon Copilot offers an AI-driven workspace to solve these challenges </vt:lpstr>
      <vt:lpstr>Streamline documentation with new levels of customization </vt:lpstr>
      <vt:lpstr>Surface information without leaving the workflow </vt:lpstr>
      <vt:lpstr>Automate tasks with a single click </vt:lpstr>
      <vt:lpstr>Cooper University Healthcare enhances patient care with Dragon Copilot</vt:lpstr>
      <vt:lpstr>Vail Health boosts clinician productivity with the power of Dragon Copilot</vt:lpstr>
      <vt:lpstr>Unlock the next generation of clinical efficiency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Brian Fox</cp:lastModifiedBy>
  <cp:revision>6</cp:revision>
  <dcterms:created xsi:type="dcterms:W3CDTF">2026-03-17T20:51:31Z</dcterms:created>
  <dcterms:modified xsi:type="dcterms:W3CDTF">2026-05-08T21:51:54Z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1600</vt:r8>
  </property>
  <property fmtid="{D5CDD505-2E9C-101B-9397-08002B2CF9AE}" pid="3" name="MediaServiceImageTags">
    <vt:lpwstr/>
  </property>
  <property fmtid="{D5CDD505-2E9C-101B-9397-08002B2CF9AE}" pid="4" name="xd_ProgID">
    <vt:lpwstr/>
  </property>
  <property fmtid="{D5CDD505-2E9C-101B-9397-08002B2CF9AE}" pid="5" name="ContentTypeId">
    <vt:lpwstr>0x010100FF743FB91453AB4DB8662F2E12DC3E10</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ies>
</file>